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652" autoAdjust="0"/>
  </p:normalViewPr>
  <p:slideViewPr>
    <p:cSldViewPr snapToGrid="0">
      <p:cViewPr varScale="1">
        <p:scale>
          <a:sx n="68" d="100"/>
          <a:sy n="68" d="100"/>
        </p:scale>
        <p:origin x="34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D70A9-A8CA-4D00-89BF-BA3F25D849F3}" type="datetimeFigureOut">
              <a:rPr lang="en-US" smtClean="0"/>
              <a:t>8/20/2017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F43F5-2FD1-4525-A5B6-BE4DABE90FA5}" type="slidenum">
              <a:rPr lang="en-US" smtClean="0"/>
              <a:t>‹#›</a:t>
            </a:fld>
            <a:endParaRPr lang="en-US"/>
          </a:p>
        </p:txBody>
      </p:sp>
    </p:spTree>
    <p:extLst>
      <p:ext uri="{BB962C8B-B14F-4D97-AF65-F5344CB8AC3E}">
        <p14:creationId xmlns:p14="http://schemas.microsoft.com/office/powerpoint/2010/main" val="320859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Instrumental essentials that modern day developments utilize to retrieve and attract relevant candidates for perspective jobs can be exploited by evaporating their direct necessity through job descriptions.  Effective technology embedded within modern day job descriptions can sufficiently enhance organization ability to detect and select employees in which formulate a prototypical and congeal corporate culture.  Beneficial traits that can be revealed from the correlation can be seen by firm’s ability to recruit the appropriate employee and effectively train the employee relating to the solidified job description. Baseline job descriptions should integrate with legal compliance measures, workers compensation, and compliance relating to unemployment claims. </a:t>
            </a:r>
          </a:p>
        </p:txBody>
      </p:sp>
      <p:sp>
        <p:nvSpPr>
          <p:cNvPr id="4" name="Slide Number Placeholder 3"/>
          <p:cNvSpPr>
            <a:spLocks noGrp="1"/>
          </p:cNvSpPr>
          <p:nvPr>
            <p:ph type="sldNum" sz="quarter" idx="10"/>
          </p:nvPr>
        </p:nvSpPr>
        <p:spPr/>
        <p:txBody>
          <a:bodyPr/>
          <a:lstStyle/>
          <a:p>
            <a:fld id="{DA9F43F5-2FD1-4525-A5B6-BE4DABE90FA5}" type="slidenum">
              <a:rPr lang="en-US" smtClean="0"/>
              <a:t>2</a:t>
            </a:fld>
            <a:endParaRPr lang="en-US"/>
          </a:p>
        </p:txBody>
      </p:sp>
    </p:spTree>
    <p:extLst>
      <p:ext uri="{BB962C8B-B14F-4D97-AF65-F5344CB8AC3E}">
        <p14:creationId xmlns:p14="http://schemas.microsoft.com/office/powerpoint/2010/main" val="4251549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technology can be exposed as beneficial within many corporation’s microscopic flaws can be identified as ineffective. Some of the flaws can be detected by individual’s frustration upon completion, unavailability of actual instructor, and level of boredom (Breach, 2016).  Many individuals who attend simulated training exercises lack the reception of expert advice and questions are not answered in a timely fashion. This initiates negative motivation and formulates resistance in completing the perspective course.  Corporations who identify negative motivation relating to training simulation have gradually readapted the concept of instructor led-training due to team member continuity, boosted enthusiasm, and elevated hands-on skills. </a:t>
            </a:r>
          </a:p>
        </p:txBody>
      </p:sp>
      <p:sp>
        <p:nvSpPr>
          <p:cNvPr id="4" name="Slide Number Placeholder 3"/>
          <p:cNvSpPr>
            <a:spLocks noGrp="1"/>
          </p:cNvSpPr>
          <p:nvPr>
            <p:ph type="sldNum" sz="quarter" idx="10"/>
          </p:nvPr>
        </p:nvSpPr>
        <p:spPr/>
        <p:txBody>
          <a:bodyPr/>
          <a:lstStyle/>
          <a:p>
            <a:fld id="{DA9F43F5-2FD1-4525-A5B6-BE4DABE90FA5}" type="slidenum">
              <a:rPr lang="en-US" smtClean="0"/>
              <a:t>11</a:t>
            </a:fld>
            <a:endParaRPr lang="en-US"/>
          </a:p>
        </p:txBody>
      </p:sp>
    </p:spTree>
    <p:extLst>
      <p:ext uri="{BB962C8B-B14F-4D97-AF65-F5344CB8AC3E}">
        <p14:creationId xmlns:p14="http://schemas.microsoft.com/office/powerpoint/2010/main" val="382748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selection relating to training technology can be categorized by brand popularity.  Top five sources for training software include: </a:t>
            </a:r>
            <a:r>
              <a:rPr lang="en-US" dirty="0" err="1"/>
              <a:t>ISpring</a:t>
            </a:r>
            <a:r>
              <a:rPr lang="en-US" dirty="0"/>
              <a:t> Learn, </a:t>
            </a:r>
            <a:r>
              <a:rPr lang="en-US" dirty="0" err="1"/>
              <a:t>Docebo</a:t>
            </a:r>
            <a:r>
              <a:rPr lang="en-US" dirty="0"/>
              <a:t>, </a:t>
            </a:r>
            <a:r>
              <a:rPr lang="en-US" dirty="0" err="1"/>
              <a:t>Litmos</a:t>
            </a:r>
            <a:r>
              <a:rPr lang="en-US" dirty="0"/>
              <a:t>, Matrix, and Talent LMS.  Each identified software shows emphasis on flexibility, optimization, ease of access, automation, and accelerated time path.  Other key takeaways that are embedded include:  enhanced efficiencies, minimized turnover rate, and boosted motivation.   Corporations today must formulate a competitive edge for their employees by revealing training practices alongside with training software to validate employee’s perception is positive and to assure appropriate productivity is reached (Taylor &amp; Stern, 2009).  Corporate managers must expose heighten awareness of short-term and long-term organizational strategies to precisely validate employees capabilities can be maximized. </a:t>
            </a:r>
          </a:p>
        </p:txBody>
      </p:sp>
      <p:sp>
        <p:nvSpPr>
          <p:cNvPr id="4" name="Slide Number Placeholder 3"/>
          <p:cNvSpPr>
            <a:spLocks noGrp="1"/>
          </p:cNvSpPr>
          <p:nvPr>
            <p:ph type="sldNum" sz="quarter" idx="10"/>
          </p:nvPr>
        </p:nvSpPr>
        <p:spPr/>
        <p:txBody>
          <a:bodyPr/>
          <a:lstStyle/>
          <a:p>
            <a:fld id="{DA9F43F5-2FD1-4525-A5B6-BE4DABE90FA5}" type="slidenum">
              <a:rPr lang="en-US" smtClean="0"/>
              <a:t>12</a:t>
            </a:fld>
            <a:endParaRPr lang="en-US"/>
          </a:p>
        </p:txBody>
      </p:sp>
    </p:spTree>
    <p:extLst>
      <p:ext uri="{BB962C8B-B14F-4D97-AF65-F5344CB8AC3E}">
        <p14:creationId xmlns:p14="http://schemas.microsoft.com/office/powerpoint/2010/main" val="21950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job descriptions are key to the thriving capability of any corporation.  Finding the appropriate employee leads to financial gains, financial gains result in positive perception of shareholders and stakeholders which correlate to sustainability of the corporation’s mission statement. Job descriptions create the best predictors for job performance and ensures the appropriate candidate is selected due to precise labeling (Taylor &amp; Stern, 2009).   Modern day job descriptions, recruitment, and training are offered on numerical technology platforms that can be utilized to reached global targets, find perspective employees, and exploit training through on-line simulations. By the minute technology relating the exercises above is being developed and in time will gradually exceed and replace other practices that are performed manually due to convenience, simplicity, and accessibility. </a:t>
            </a:r>
          </a:p>
        </p:txBody>
      </p:sp>
      <p:sp>
        <p:nvSpPr>
          <p:cNvPr id="4" name="Slide Number Placeholder 3"/>
          <p:cNvSpPr>
            <a:spLocks noGrp="1"/>
          </p:cNvSpPr>
          <p:nvPr>
            <p:ph type="sldNum" sz="quarter" idx="10"/>
          </p:nvPr>
        </p:nvSpPr>
        <p:spPr/>
        <p:txBody>
          <a:bodyPr/>
          <a:lstStyle/>
          <a:p>
            <a:fld id="{DA9F43F5-2FD1-4525-A5B6-BE4DABE90FA5}" type="slidenum">
              <a:rPr lang="en-US" smtClean="0"/>
              <a:t>13</a:t>
            </a:fld>
            <a:endParaRPr lang="en-US"/>
          </a:p>
        </p:txBody>
      </p:sp>
    </p:spTree>
    <p:extLst>
      <p:ext uri="{BB962C8B-B14F-4D97-AF65-F5344CB8AC3E}">
        <p14:creationId xmlns:p14="http://schemas.microsoft.com/office/powerpoint/2010/main" val="332386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key aspect linking to how job descriptions have been updated can be shown within legal compliance. Emphasis within this aspect circulates around creating job descriptions that are aligned to company policies and meets perspective standards of conduct.  Modern day corporations must select employees that are aligned to corporate legal measures of the specified job description.  Unsatisfactory results from selecting individuals who do not meet the required compliance measures can be a downward slope linking to litigation (Taylor &amp; Stern, 2009).  A coagulated example of a legal compliance situation can be a corporation who hires a candidate that is required to have five years of experience but only has three and is hired based on referral.  The corporation can be sued because they were not loyal to their exploited job description. </a:t>
            </a:r>
          </a:p>
        </p:txBody>
      </p:sp>
      <p:sp>
        <p:nvSpPr>
          <p:cNvPr id="4" name="Slide Number Placeholder 3"/>
          <p:cNvSpPr>
            <a:spLocks noGrp="1"/>
          </p:cNvSpPr>
          <p:nvPr>
            <p:ph type="sldNum" sz="quarter" idx="10"/>
          </p:nvPr>
        </p:nvSpPr>
        <p:spPr/>
        <p:txBody>
          <a:bodyPr/>
          <a:lstStyle/>
          <a:p>
            <a:fld id="{DA9F43F5-2FD1-4525-A5B6-BE4DABE90FA5}" type="slidenum">
              <a:rPr lang="en-US" smtClean="0"/>
              <a:t>3</a:t>
            </a:fld>
            <a:endParaRPr lang="en-US"/>
          </a:p>
        </p:txBody>
      </p:sp>
    </p:spTree>
    <p:extLst>
      <p:ext uri="{BB962C8B-B14F-4D97-AF65-F5344CB8AC3E}">
        <p14:creationId xmlns:p14="http://schemas.microsoft.com/office/powerpoint/2010/main" val="151010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component showing linking to how modern-day job description have be updated centralizes around job description clarity. Formulation of clarity within the job description development process can be exposed by understanding the business market, understanding corporate culture, developing a strategic plan, building employment brand, and development of sales mentality alongside with an awards program for talent acquisition (Taylor &amp; Stern, 2009).  Interpretation of the elements stated above can assure the appropriate target is withdrawn, minimize any characteristics relating to employee retention, and maximize the corporation’s ability to retain employees. Examples of job description clarity can be depicted by showing emphasis on the corporations must vs wants, precise responsibilities, and accountability. </a:t>
            </a:r>
          </a:p>
        </p:txBody>
      </p:sp>
      <p:sp>
        <p:nvSpPr>
          <p:cNvPr id="4" name="Slide Number Placeholder 3"/>
          <p:cNvSpPr>
            <a:spLocks noGrp="1"/>
          </p:cNvSpPr>
          <p:nvPr>
            <p:ph type="sldNum" sz="quarter" idx="10"/>
          </p:nvPr>
        </p:nvSpPr>
        <p:spPr/>
        <p:txBody>
          <a:bodyPr/>
          <a:lstStyle/>
          <a:p>
            <a:fld id="{DA9F43F5-2FD1-4525-A5B6-BE4DABE90FA5}" type="slidenum">
              <a:rPr lang="en-US" smtClean="0"/>
              <a:t>4</a:t>
            </a:fld>
            <a:endParaRPr lang="en-US"/>
          </a:p>
        </p:txBody>
      </p:sp>
    </p:spTree>
    <p:extLst>
      <p:ext uri="{BB962C8B-B14F-4D97-AF65-F5344CB8AC3E}">
        <p14:creationId xmlns:p14="http://schemas.microsoft.com/office/powerpoint/2010/main" val="53534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job descriptions linking to performance is another modern-day technique that many establishments utilize. Creation of job descriptions that emphasize incentives that reflect performance can serve as a motivational factor linking to identifying and embracing the relevant employee. By doing so organizational discussion can be more objective, predictable, and beneficial to the perspective employee, manager, and organization due to anointment of available rewards that will be appointed based on dedication, persistence, loyalty, ethical practice, and experience. Collaborating with performance indicators within job description establishments can utilize personality test embedded within the interview process to predict and validate the cultural candidate is selected. Other key benefits of performance oriented job descriptions are protection from fraudulent unemployment claims or lawsuits and good for business due to improving customer satisfaction, productivity, and profitability.</a:t>
            </a:r>
          </a:p>
          <a:p>
            <a:endParaRPr lang="en-US" dirty="0"/>
          </a:p>
        </p:txBody>
      </p:sp>
      <p:sp>
        <p:nvSpPr>
          <p:cNvPr id="4" name="Slide Number Placeholder 3"/>
          <p:cNvSpPr>
            <a:spLocks noGrp="1"/>
          </p:cNvSpPr>
          <p:nvPr>
            <p:ph type="sldNum" sz="quarter" idx="10"/>
          </p:nvPr>
        </p:nvSpPr>
        <p:spPr/>
        <p:txBody>
          <a:bodyPr/>
          <a:lstStyle/>
          <a:p>
            <a:fld id="{DA9F43F5-2FD1-4525-A5B6-BE4DABE90FA5}" type="slidenum">
              <a:rPr lang="en-US" smtClean="0"/>
              <a:t>5</a:t>
            </a:fld>
            <a:endParaRPr lang="en-US"/>
          </a:p>
        </p:txBody>
      </p:sp>
    </p:spTree>
    <p:extLst>
      <p:ext uri="{BB962C8B-B14F-4D97-AF65-F5344CB8AC3E}">
        <p14:creationId xmlns:p14="http://schemas.microsoft.com/office/powerpoint/2010/main" val="268919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Technology is another source in which modern-day job descriptions have been updated.  Benefits that can be resembled within corporations include identification and leverage of resources, enhanced target window, and clarity within the evaluation stages. Congealed sources of software include: Greenhouse, </a:t>
            </a:r>
            <a:r>
              <a:rPr lang="en-US" dirty="0" err="1"/>
              <a:t>ApplicantStack</a:t>
            </a:r>
            <a:r>
              <a:rPr lang="en-US" dirty="0"/>
              <a:t>, </a:t>
            </a:r>
            <a:r>
              <a:rPr lang="en-US" dirty="0" err="1"/>
              <a:t>Recruitee</a:t>
            </a:r>
            <a:r>
              <a:rPr lang="en-US" dirty="0"/>
              <a:t>, and Jobvite.  Establishments can utilize the listed sources to optimize the recruiting process, conduct more focused interviews, and make hiring decisions based on pre-evaluated data. Utilization can also be a convenience to job seekers due to having the capability to apply whenever and wherever they want and develop recruiter attraction. Another key essential that businesses must show emphasis within implementation is development of unique content other than text to depict job descriptions.  Utilization will also heighten search engine results and validate job posting are presented to the relevant employee. </a:t>
            </a:r>
          </a:p>
        </p:txBody>
      </p:sp>
      <p:sp>
        <p:nvSpPr>
          <p:cNvPr id="4" name="Slide Number Placeholder 3"/>
          <p:cNvSpPr>
            <a:spLocks noGrp="1"/>
          </p:cNvSpPr>
          <p:nvPr>
            <p:ph type="sldNum" sz="quarter" idx="10"/>
          </p:nvPr>
        </p:nvSpPr>
        <p:spPr/>
        <p:txBody>
          <a:bodyPr/>
          <a:lstStyle/>
          <a:p>
            <a:fld id="{DA9F43F5-2FD1-4525-A5B6-BE4DABE90FA5}" type="slidenum">
              <a:rPr lang="en-US" smtClean="0"/>
              <a:t>6</a:t>
            </a:fld>
            <a:endParaRPr lang="en-US"/>
          </a:p>
        </p:txBody>
      </p:sp>
    </p:spTree>
    <p:extLst>
      <p:ext uri="{BB962C8B-B14F-4D97-AF65-F5344CB8AC3E}">
        <p14:creationId xmlns:p14="http://schemas.microsoft.com/office/powerpoint/2010/main" val="31035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can be beneficial to corporations by enhancing recruiting practices.  An effective systematic process can be utilized to amplify results.  A common four step method that many corporations utilize initiates with requisition development, attracting candidates, candidate screening, and candidate hiring.  The use of appropriate technology can simplify the recruitment process listed above. Beneficial software linking to </a:t>
            </a:r>
            <a:r>
              <a:rPr lang="en-US" dirty="0" err="1"/>
              <a:t>req</a:t>
            </a:r>
            <a:r>
              <a:rPr lang="en-US" dirty="0"/>
              <a:t> development can be utilized to conduct sentiment analysis and result in a more appealing job description which link to finding the fit candidate (Min, 2016).  Phase two of the systematic process can be exploited through corporation’s ability to source information from recruiting software that utilizes algorithms to direct and identify passive candidates (Min, 2016). Technology utilized to screen employees can be beneficial by preventing having to manually screen resumes and allow the software to withdraw resumes based on pre-evaluated data (Min, 2016).  In the final hiring phase software can be utilized to conduct interviews online and automate interview scheduling (Min, 2016).   	</a:t>
            </a:r>
          </a:p>
        </p:txBody>
      </p:sp>
      <p:sp>
        <p:nvSpPr>
          <p:cNvPr id="4" name="Slide Number Placeholder 3"/>
          <p:cNvSpPr>
            <a:spLocks noGrp="1"/>
          </p:cNvSpPr>
          <p:nvPr>
            <p:ph type="sldNum" sz="quarter" idx="10"/>
          </p:nvPr>
        </p:nvSpPr>
        <p:spPr/>
        <p:txBody>
          <a:bodyPr/>
          <a:lstStyle/>
          <a:p>
            <a:fld id="{DA9F43F5-2FD1-4525-A5B6-BE4DABE90FA5}" type="slidenum">
              <a:rPr lang="en-US" smtClean="0"/>
              <a:t>7</a:t>
            </a:fld>
            <a:endParaRPr lang="en-US"/>
          </a:p>
        </p:txBody>
      </p:sp>
    </p:spTree>
    <p:extLst>
      <p:ext uri="{BB962C8B-B14F-4D97-AF65-F5344CB8AC3E}">
        <p14:creationId xmlns:p14="http://schemas.microsoft.com/office/powerpoint/2010/main" val="134888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recruitment phase technology selection is a vital necessity relevant to acquiring perspective employees. Implementation can boost employee’s capability to define targeted problems, simply development practices, integrate with other software, and show capabilities to link data with targeted outcomes.  Appropriate utilization also can be exposed as beneficial by minimizing time windows relating to recruiting practices that are performed manually, boosting onboarding, and abilities to perform background checks and pre-hire assessments (Min, 2016).  A sizeable number of corporations globally utilize software-as-a-service in opposed to platform-as-a-server as their primary source due to capabilities to automatically update software and not re-install. </a:t>
            </a:r>
          </a:p>
        </p:txBody>
      </p:sp>
      <p:sp>
        <p:nvSpPr>
          <p:cNvPr id="4" name="Slide Number Placeholder 3"/>
          <p:cNvSpPr>
            <a:spLocks noGrp="1"/>
          </p:cNvSpPr>
          <p:nvPr>
            <p:ph type="sldNum" sz="quarter" idx="10"/>
          </p:nvPr>
        </p:nvSpPr>
        <p:spPr/>
        <p:txBody>
          <a:bodyPr/>
          <a:lstStyle/>
          <a:p>
            <a:fld id="{DA9F43F5-2FD1-4525-A5B6-BE4DABE90FA5}" type="slidenum">
              <a:rPr lang="en-US" smtClean="0"/>
              <a:t>8</a:t>
            </a:fld>
            <a:endParaRPr lang="en-US"/>
          </a:p>
        </p:txBody>
      </p:sp>
    </p:spTree>
    <p:extLst>
      <p:ext uri="{BB962C8B-B14F-4D97-AF65-F5344CB8AC3E}">
        <p14:creationId xmlns:p14="http://schemas.microsoft.com/office/powerpoint/2010/main" val="211713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of targeted software relating to recruitment can formulate a dynamic correlation when linked with the correct individual.  Popular software models include: </a:t>
            </a:r>
            <a:r>
              <a:rPr lang="en-US" dirty="0" err="1"/>
              <a:t>ClearCompany</a:t>
            </a:r>
            <a:r>
              <a:rPr lang="en-US" dirty="0"/>
              <a:t> HRM, </a:t>
            </a:r>
            <a:r>
              <a:rPr lang="en-US" dirty="0" err="1"/>
              <a:t>Ascentis</a:t>
            </a:r>
            <a:r>
              <a:rPr lang="en-US" dirty="0"/>
              <a:t>, APS, and RUN powered by ADP.  Each software show linkage to enhancements relating to quality of hires, speed of hires, experience detection, diversity correlation, and accuracy based on recruitment capacity. Other exploiting techniques include: social media platforms, business marketplaces, pay per task platforms, and artificial intelligence. Sufficient implementation can also broaden communication, simplify accessibility, and initiate professional branding. Perspective employees on a global platform in opposed to local have the capabilities to unite with other cultural employees to solidify the corporations overall mission statement is the foundational element that shows linkage within utilization. </a:t>
            </a:r>
          </a:p>
        </p:txBody>
      </p:sp>
      <p:sp>
        <p:nvSpPr>
          <p:cNvPr id="4" name="Slide Number Placeholder 3"/>
          <p:cNvSpPr>
            <a:spLocks noGrp="1"/>
          </p:cNvSpPr>
          <p:nvPr>
            <p:ph type="sldNum" sz="quarter" idx="10"/>
          </p:nvPr>
        </p:nvSpPr>
        <p:spPr/>
        <p:txBody>
          <a:bodyPr/>
          <a:lstStyle/>
          <a:p>
            <a:fld id="{DA9F43F5-2FD1-4525-A5B6-BE4DABE90FA5}" type="slidenum">
              <a:rPr lang="en-US" smtClean="0"/>
              <a:t>9</a:t>
            </a:fld>
            <a:endParaRPr lang="en-US"/>
          </a:p>
        </p:txBody>
      </p:sp>
    </p:spTree>
    <p:extLst>
      <p:ext uri="{BB962C8B-B14F-4D97-AF65-F5344CB8AC3E}">
        <p14:creationId xmlns:p14="http://schemas.microsoft.com/office/powerpoint/2010/main" val="72703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also play a significant role in training practices utilized by developments on a global platform. Beneficial traits can be revealed by emphasizing more convenience of training relating to time wise, websites capability to enhance training content regularly, accessibility from multiple devices, and low-cost relating to training exploitation (Breach, 2016).  A firm example of software can be illustrated in flight simulators utilized by perspective military officers to develop relevant skills needed to perform live flight duties. Web-based and virtual reality training approaches are the most popular sources that corporations use to orchestrate training to the appropriate employee. </a:t>
            </a:r>
          </a:p>
        </p:txBody>
      </p:sp>
      <p:sp>
        <p:nvSpPr>
          <p:cNvPr id="4" name="Slide Number Placeholder 3"/>
          <p:cNvSpPr>
            <a:spLocks noGrp="1"/>
          </p:cNvSpPr>
          <p:nvPr>
            <p:ph type="sldNum" sz="quarter" idx="10"/>
          </p:nvPr>
        </p:nvSpPr>
        <p:spPr/>
        <p:txBody>
          <a:bodyPr/>
          <a:lstStyle/>
          <a:p>
            <a:fld id="{DA9F43F5-2FD1-4525-A5B6-BE4DABE90FA5}" type="slidenum">
              <a:rPr lang="en-US" smtClean="0"/>
              <a:t>10</a:t>
            </a:fld>
            <a:endParaRPr lang="en-US"/>
          </a:p>
        </p:txBody>
      </p:sp>
    </p:spTree>
    <p:extLst>
      <p:ext uri="{BB962C8B-B14F-4D97-AF65-F5344CB8AC3E}">
        <p14:creationId xmlns:p14="http://schemas.microsoft.com/office/powerpoint/2010/main" val="20850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7636-C0A4-49E7-BB9B-7B3C2567E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DB702C-AA9E-44E5-B9BE-9E26CB5B3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48B19-17C5-414E-88A3-AF676D2A097A}"/>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5" name="Footer Placeholder 4">
            <a:extLst>
              <a:ext uri="{FF2B5EF4-FFF2-40B4-BE49-F238E27FC236}">
                <a16:creationId xmlns:a16="http://schemas.microsoft.com/office/drawing/2014/main" id="{5B760A55-5B4E-4349-AC35-AAE2080867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0E9F34-5E92-4DDE-AC9A-39E7417E71E8}"/>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670647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E15B-1492-4FC9-A583-D74CF3855D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2360E4-9D16-4C2F-A9A3-011754DA22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48113-C43F-4822-B8D2-9E9DEBC6F2B8}"/>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5" name="Footer Placeholder 4">
            <a:extLst>
              <a:ext uri="{FF2B5EF4-FFF2-40B4-BE49-F238E27FC236}">
                <a16:creationId xmlns:a16="http://schemas.microsoft.com/office/drawing/2014/main" id="{9F759FCF-59B5-4D88-998F-964CA45A3F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9E0FA0-E2B0-4D88-B536-FE00BDBFF2F8}"/>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2703362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B424F-8211-469F-99FD-6964DA16B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E7EDE-8B98-4FB8-8AF9-497AD24B34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6DE17-10E5-451C-8DAB-95E3850E5875}"/>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5" name="Footer Placeholder 4">
            <a:extLst>
              <a:ext uri="{FF2B5EF4-FFF2-40B4-BE49-F238E27FC236}">
                <a16:creationId xmlns:a16="http://schemas.microsoft.com/office/drawing/2014/main" id="{AB471610-4123-4701-AAEE-76AD53EAB0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D225A-5EA1-4948-A346-2686D80000FA}"/>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2244729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6627-E24C-443B-BEE8-816426559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89356-45BD-408E-A823-7ED667E3E8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10C26-6835-4A28-B4D0-80E36C2DA459}"/>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5" name="Footer Placeholder 4">
            <a:extLst>
              <a:ext uri="{FF2B5EF4-FFF2-40B4-BE49-F238E27FC236}">
                <a16:creationId xmlns:a16="http://schemas.microsoft.com/office/drawing/2014/main" id="{0CE0565B-0D3A-404E-9B98-67347F16BB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513E16-4AC9-48A9-8D01-4EB2F5ACDF4F}"/>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28984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2C46-403B-4C2B-9154-3A6FC5ECC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82CCAC-8F97-459B-99A2-46C76635F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9A6BA0-3F4D-4E6C-92E7-BA69D029E7B2}"/>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5" name="Footer Placeholder 4">
            <a:extLst>
              <a:ext uri="{FF2B5EF4-FFF2-40B4-BE49-F238E27FC236}">
                <a16:creationId xmlns:a16="http://schemas.microsoft.com/office/drawing/2014/main" id="{71B345EC-D810-413C-93AE-BC373356BD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0E8339-91C5-430E-A562-99DCD778B0B6}"/>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2151964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C191-E85A-4095-AE1F-D54FD75C3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46C8E-3994-4987-B6B3-6A5F10B966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7F7282-748D-4635-B215-D32AFB8F55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693DCF-CE66-465B-A0D7-3DF6F9970262}"/>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6" name="Footer Placeholder 5">
            <a:extLst>
              <a:ext uri="{FF2B5EF4-FFF2-40B4-BE49-F238E27FC236}">
                <a16:creationId xmlns:a16="http://schemas.microsoft.com/office/drawing/2014/main" id="{B81E8CDE-81AA-4CD6-BD95-36A76E9C9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3F3D91-A2CF-4117-BE8E-746C170B0376}"/>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394653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A36B-4AA8-4DA1-BBA2-F9F4E85560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4556DA-9EEB-4AEC-A7CF-9E4C9F091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C7D6D7-6869-4E5F-B433-497B6166DE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F5944-CC0C-48EC-997A-37C6D45AF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3C939A-4207-4DC3-AD6A-78D0531565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A364B5-49E2-4506-9B80-FCBE32F6603D}"/>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8" name="Footer Placeholder 7">
            <a:extLst>
              <a:ext uri="{FF2B5EF4-FFF2-40B4-BE49-F238E27FC236}">
                <a16:creationId xmlns:a16="http://schemas.microsoft.com/office/drawing/2014/main" id="{234F64B5-6A69-484E-B430-579C8B9C7A7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4CC39F-21CB-46A9-9815-06DA2F96DAAF}"/>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12080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0D1B-5B69-458A-9316-177FBE4EB6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E115F-4C9E-45C2-A5E8-B967BCB4A8CD}"/>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4" name="Footer Placeholder 3">
            <a:extLst>
              <a:ext uri="{FF2B5EF4-FFF2-40B4-BE49-F238E27FC236}">
                <a16:creationId xmlns:a16="http://schemas.microsoft.com/office/drawing/2014/main" id="{A56FF211-0AD3-4C38-B278-43BC67A097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935E93D-3D13-4BB1-B48C-0556D5B8F1C8}"/>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19010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D52AF-B4FD-4BED-98CE-0BE31D3FE0A7}"/>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3" name="Footer Placeholder 2">
            <a:extLst>
              <a:ext uri="{FF2B5EF4-FFF2-40B4-BE49-F238E27FC236}">
                <a16:creationId xmlns:a16="http://schemas.microsoft.com/office/drawing/2014/main" id="{4C8273EC-83E3-4D58-B99B-8076BC3342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10D899-CDB0-4514-A183-2D3DC599B5FB}"/>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154785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1B42-EA29-4ECB-8E71-1C85539F3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83BB2-3B65-4C4F-BD09-4062CC5614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47AD3-FF1F-47A3-8BE5-5568CDE5A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EE0319-2508-46D6-9200-17526E7A61DD}"/>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6" name="Footer Placeholder 5">
            <a:extLst>
              <a:ext uri="{FF2B5EF4-FFF2-40B4-BE49-F238E27FC236}">
                <a16:creationId xmlns:a16="http://schemas.microsoft.com/office/drawing/2014/main" id="{96AAFF04-22CE-41E7-8C0A-4AE91551CD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FB7FB4-3942-4845-8F7B-77773AA95C3C}"/>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890025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4D70-5C46-42FF-9151-20E986EB1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0E4E4D-C0E0-426A-8DEC-E3E047F71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0F5FAA-BA8F-42F3-908F-162654A8A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E7553B-3E00-4490-ABE1-01299DD8B7F1}"/>
              </a:ext>
            </a:extLst>
          </p:cNvPr>
          <p:cNvSpPr>
            <a:spLocks noGrp="1"/>
          </p:cNvSpPr>
          <p:nvPr>
            <p:ph type="dt" sz="half" idx="10"/>
          </p:nvPr>
        </p:nvSpPr>
        <p:spPr/>
        <p:txBody>
          <a:bodyPr/>
          <a:lstStyle/>
          <a:p>
            <a:fld id="{3A0E0A7E-A2CF-4B2D-937A-4B57B02706E5}" type="datetimeFigureOut">
              <a:rPr lang="en-US" smtClean="0"/>
              <a:t>8/20/2017</a:t>
            </a:fld>
            <a:endParaRPr lang="en-US" dirty="0"/>
          </a:p>
        </p:txBody>
      </p:sp>
      <p:sp>
        <p:nvSpPr>
          <p:cNvPr id="6" name="Footer Placeholder 5">
            <a:extLst>
              <a:ext uri="{FF2B5EF4-FFF2-40B4-BE49-F238E27FC236}">
                <a16:creationId xmlns:a16="http://schemas.microsoft.com/office/drawing/2014/main" id="{0A7B6366-2875-438D-B4C9-3F99DECDA0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812830-4A5D-4E18-87BA-48E5B0A0E54E}"/>
              </a:ext>
            </a:extLst>
          </p:cNvPr>
          <p:cNvSpPr>
            <a:spLocks noGrp="1"/>
          </p:cNvSpPr>
          <p:nvPr>
            <p:ph type="sldNum" sz="quarter" idx="12"/>
          </p:nvPr>
        </p:nvSpPr>
        <p:spPr/>
        <p:txBody>
          <a:bodyPr/>
          <a:lstStyle/>
          <a:p>
            <a:fld id="{9C29A793-CC6A-4E55-87AA-E828194720B0}" type="slidenum">
              <a:rPr lang="en-US" smtClean="0"/>
              <a:t>‹#›</a:t>
            </a:fld>
            <a:endParaRPr lang="en-US" dirty="0"/>
          </a:p>
        </p:txBody>
      </p:sp>
    </p:spTree>
    <p:extLst>
      <p:ext uri="{BB962C8B-B14F-4D97-AF65-F5344CB8AC3E}">
        <p14:creationId xmlns:p14="http://schemas.microsoft.com/office/powerpoint/2010/main" val="3149496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31009-A6B7-4F62-A724-CBF82AA28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44D76-F8B2-4DD2-9D9D-4F2B13451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F29BB-B5DF-4F60-AF2B-7FE4A6BCA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E0A7E-A2CF-4B2D-937A-4B57B02706E5}" type="datetimeFigureOut">
              <a:rPr lang="en-US" smtClean="0"/>
              <a:t>8/20/2017</a:t>
            </a:fld>
            <a:endParaRPr lang="en-US" dirty="0"/>
          </a:p>
        </p:txBody>
      </p:sp>
      <p:sp>
        <p:nvSpPr>
          <p:cNvPr id="5" name="Footer Placeholder 4">
            <a:extLst>
              <a:ext uri="{FF2B5EF4-FFF2-40B4-BE49-F238E27FC236}">
                <a16:creationId xmlns:a16="http://schemas.microsoft.com/office/drawing/2014/main" id="{04F25D50-B05C-4F6D-AEA1-BD46B3D42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46CDDD-DB2A-4380-A853-6D1F360F0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9A793-CC6A-4E55-87AA-E828194720B0}" type="slidenum">
              <a:rPr lang="en-US" smtClean="0"/>
              <a:t>‹#›</a:t>
            </a:fld>
            <a:endParaRPr lang="en-US" dirty="0"/>
          </a:p>
        </p:txBody>
      </p:sp>
    </p:spTree>
    <p:extLst>
      <p:ext uri="{BB962C8B-B14F-4D97-AF65-F5344CB8AC3E}">
        <p14:creationId xmlns:p14="http://schemas.microsoft.com/office/powerpoint/2010/main" val="224868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pulse/impact-technology-employee-training-david-beach"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ideal.com/recruitment-proc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E832-274F-4589-B239-4203B89395CE}"/>
              </a:ext>
            </a:extLst>
          </p:cNvPr>
          <p:cNvSpPr>
            <a:spLocks noGrp="1"/>
          </p:cNvSpPr>
          <p:nvPr>
            <p:ph type="ctrTitle"/>
          </p:nvPr>
        </p:nvSpPr>
        <p:spPr>
          <a:xfrm>
            <a:off x="1849823" y="2476309"/>
            <a:ext cx="8755116" cy="1037896"/>
          </a:xfrm>
          <a:solidFill>
            <a:srgbClr val="C00000">
              <a:alpha val="10000"/>
            </a:srgbClr>
          </a:solidFill>
          <a:ln w="38100">
            <a:solidFill>
              <a:schemeClr val="tx1"/>
            </a:solidFill>
          </a:ln>
        </p:spPr>
        <p:txBody>
          <a:bodyPr>
            <a:normAutofit/>
          </a:bodyPr>
          <a:lstStyle/>
          <a:p>
            <a:r>
              <a:rPr lang="en-US" sz="4800" dirty="0"/>
              <a:t>Technology and The Hiring Process</a:t>
            </a:r>
          </a:p>
        </p:txBody>
      </p:sp>
      <p:sp>
        <p:nvSpPr>
          <p:cNvPr id="3" name="Subtitle 2">
            <a:extLst>
              <a:ext uri="{FF2B5EF4-FFF2-40B4-BE49-F238E27FC236}">
                <a16:creationId xmlns:a16="http://schemas.microsoft.com/office/drawing/2014/main" id="{ACC2CFF2-3B9E-4D46-A46C-8F569F549595}"/>
              </a:ext>
            </a:extLst>
          </p:cNvPr>
          <p:cNvSpPr>
            <a:spLocks noGrp="1"/>
          </p:cNvSpPr>
          <p:nvPr>
            <p:ph type="subTitle" idx="1"/>
          </p:nvPr>
        </p:nvSpPr>
        <p:spPr>
          <a:xfrm>
            <a:off x="4508938" y="5517373"/>
            <a:ext cx="3647090" cy="601718"/>
          </a:xfrm>
          <a:solidFill>
            <a:srgbClr val="C00000">
              <a:alpha val="10000"/>
            </a:srgbClr>
          </a:solidFill>
          <a:ln w="38100">
            <a:solidFill>
              <a:schemeClr val="tx1"/>
            </a:solidFill>
          </a:ln>
        </p:spPr>
        <p:txBody>
          <a:bodyPr vert="horz" lIns="91440" tIns="45720" rIns="91440" bIns="45720" rtlCol="0" anchor="b">
            <a:normAutofit/>
          </a:bodyPr>
          <a:lstStyle/>
          <a:p>
            <a:pPr>
              <a:spcBef>
                <a:spcPct val="0"/>
              </a:spcBef>
            </a:pPr>
            <a:r>
              <a:rPr lang="en-US" sz="2000" dirty="0">
                <a:latin typeface="+mj-lt"/>
                <a:ea typeface="+mj-ea"/>
                <a:cs typeface="+mj-cs"/>
              </a:rPr>
              <a:t>By: Jerod Williams</a:t>
            </a:r>
          </a:p>
        </p:txBody>
      </p:sp>
      <p:cxnSp>
        <p:nvCxnSpPr>
          <p:cNvPr id="10" name="Straight Connector 9">
            <a:extLst>
              <a:ext uri="{FF2B5EF4-FFF2-40B4-BE49-F238E27FC236}">
                <a16:creationId xmlns:a16="http://schemas.microsoft.com/office/drawing/2014/main" id="{12D70586-241B-4D98-A3DD-88C7F9A721FE}"/>
              </a:ext>
            </a:extLst>
          </p:cNvPr>
          <p:cNvCxnSpPr>
            <a:cxnSpLocks/>
          </p:cNvCxnSpPr>
          <p:nvPr/>
        </p:nvCxnSpPr>
        <p:spPr>
          <a:xfrm>
            <a:off x="168166" y="20589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6EBDFA-18F5-4F59-8883-67D8B49412FA}"/>
              </a:ext>
            </a:extLst>
          </p:cNvPr>
          <p:cNvCxnSpPr>
            <a:cxnSpLocks/>
          </p:cNvCxnSpPr>
          <p:nvPr/>
        </p:nvCxnSpPr>
        <p:spPr>
          <a:xfrm>
            <a:off x="168166" y="659618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15" name="AutoShape 2" descr="Image result for Hiring">
            <a:extLst>
              <a:ext uri="{FF2B5EF4-FFF2-40B4-BE49-F238E27FC236}">
                <a16:creationId xmlns:a16="http://schemas.microsoft.com/office/drawing/2014/main" id="{A799C2CA-D488-4B98-BEAD-0A9934B2A43C}"/>
              </a:ext>
            </a:extLst>
          </p:cNvPr>
          <p:cNvSpPr>
            <a:spLocks noChangeAspect="1" noChangeArrowheads="1"/>
          </p:cNvSpPr>
          <p:nvPr/>
        </p:nvSpPr>
        <p:spPr bwMode="auto">
          <a:xfrm>
            <a:off x="6144675" y="507124"/>
            <a:ext cx="3484179" cy="34841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4459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tile tx="1270000" ty="0" sx="100000" sy="94000" flip="none" algn="tl"/>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B23809B-FBC9-458E-BF7B-67FCF0EC6422}"/>
              </a:ext>
            </a:extLst>
          </p:cNvPr>
          <p:cNvCxnSpPr>
            <a:cxnSpLocks/>
          </p:cNvCxnSpPr>
          <p:nvPr/>
        </p:nvCxnSpPr>
        <p:spPr>
          <a:xfrm>
            <a:off x="142247" y="590163"/>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D64B435-E548-473A-86F1-8A1185DB7B65}"/>
              </a:ext>
            </a:extLst>
          </p:cNvPr>
          <p:cNvCxnSpPr>
            <a:cxnSpLocks/>
          </p:cNvCxnSpPr>
          <p:nvPr/>
        </p:nvCxnSpPr>
        <p:spPr>
          <a:xfrm>
            <a:off x="142247" y="6252710"/>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4" name="Frame 3">
            <a:extLst>
              <a:ext uri="{FF2B5EF4-FFF2-40B4-BE49-F238E27FC236}">
                <a16:creationId xmlns:a16="http://schemas.microsoft.com/office/drawing/2014/main" id="{5AFD5540-B211-4517-A96A-91678A2DEEE4}"/>
              </a:ext>
            </a:extLst>
          </p:cNvPr>
          <p:cNvSpPr/>
          <p:nvPr/>
        </p:nvSpPr>
        <p:spPr>
          <a:xfrm>
            <a:off x="4268055" y="4338268"/>
            <a:ext cx="4036960" cy="150824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484522C9-4C04-40F6-B231-5B287456526E}"/>
              </a:ext>
            </a:extLst>
          </p:cNvPr>
          <p:cNvSpPr/>
          <p:nvPr/>
        </p:nvSpPr>
        <p:spPr>
          <a:xfrm>
            <a:off x="4481048" y="4563773"/>
            <a:ext cx="3565592" cy="1057230"/>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Frame 5">
            <a:extLst>
              <a:ext uri="{FF2B5EF4-FFF2-40B4-BE49-F238E27FC236}">
                <a16:creationId xmlns:a16="http://schemas.microsoft.com/office/drawing/2014/main" id="{02242218-5529-4195-AAAC-EF6198D55762}"/>
              </a:ext>
            </a:extLst>
          </p:cNvPr>
          <p:cNvSpPr/>
          <p:nvPr/>
        </p:nvSpPr>
        <p:spPr>
          <a:xfrm>
            <a:off x="4352896" y="1310327"/>
            <a:ext cx="3857852" cy="334318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Content Placeholder 2">
            <a:extLst>
              <a:ext uri="{FF2B5EF4-FFF2-40B4-BE49-F238E27FC236}">
                <a16:creationId xmlns:a16="http://schemas.microsoft.com/office/drawing/2014/main" id="{1272F7DC-47A3-45B5-A1F5-EDB779AB2D9E}"/>
              </a:ext>
            </a:extLst>
          </p:cNvPr>
          <p:cNvSpPr txBox="1">
            <a:spLocks/>
          </p:cNvSpPr>
          <p:nvPr/>
        </p:nvSpPr>
        <p:spPr>
          <a:xfrm>
            <a:off x="4643563" y="1499176"/>
            <a:ext cx="3336604" cy="2839092"/>
          </a:xfrm>
          <a:prstGeom prst="rect">
            <a:avLst/>
          </a:prstGeom>
          <a:solidFill>
            <a:schemeClr val="bg1">
              <a:lumMod val="75000"/>
              <a:alpha val="2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ctr">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solidFill>
                  <a:schemeClr val="tx1"/>
                </a:solidFill>
              </a:rPr>
              <a:t>Beneficial Traits</a:t>
            </a:r>
          </a:p>
          <a:p>
            <a:pPr marL="0" indent="0"/>
            <a:endParaRPr lang="en-US" dirty="0">
              <a:solidFill>
                <a:schemeClr val="tx1"/>
              </a:solidFill>
            </a:endParaRPr>
          </a:p>
          <a:p>
            <a:pPr marL="457200" indent="-457200">
              <a:buFont typeface="Courier New" panose="02070309020205020404" pitchFamily="49" charset="0"/>
              <a:buChar char="o"/>
            </a:pPr>
            <a:r>
              <a:rPr lang="en-US" dirty="0">
                <a:solidFill>
                  <a:schemeClr val="tx1"/>
                </a:solidFill>
              </a:rPr>
              <a:t>Firm Example</a:t>
            </a:r>
          </a:p>
          <a:p>
            <a:pPr marL="0" indent="0"/>
            <a:endParaRPr lang="en-US" dirty="0">
              <a:solidFill>
                <a:schemeClr val="tx1"/>
              </a:solidFill>
            </a:endParaRPr>
          </a:p>
          <a:p>
            <a:pPr marL="457200" indent="-457200">
              <a:buFont typeface="Courier New" panose="02070309020205020404" pitchFamily="49" charset="0"/>
              <a:buChar char="o"/>
            </a:pPr>
            <a:r>
              <a:rPr lang="en-US" dirty="0">
                <a:solidFill>
                  <a:schemeClr val="tx1"/>
                </a:solidFill>
              </a:rPr>
              <a:t>Web-Based and Virtual-Reality Training. </a:t>
            </a:r>
          </a:p>
        </p:txBody>
      </p:sp>
    </p:spTree>
    <p:extLst>
      <p:ext uri="{BB962C8B-B14F-4D97-AF65-F5344CB8AC3E}">
        <p14:creationId xmlns:p14="http://schemas.microsoft.com/office/powerpoint/2010/main" val="3053297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
                                            <p:bg/>
                                          </p:spTgt>
                                        </p:tgtEl>
                                        <p:attrNameLst>
                                          <p:attrName>style.visibility</p:attrName>
                                        </p:attrNameLst>
                                      </p:cBhvr>
                                      <p:to>
                                        <p:strVal val="visible"/>
                                      </p:to>
                                    </p:set>
                                    <p:anim calcmode="lin" valueType="num">
                                      <p:cBhvr>
                                        <p:cTn id="57" dur="2000" fill="hold"/>
                                        <p:tgtEl>
                                          <p:spTgt spid="7">
                                            <p:bg/>
                                          </p:spTgt>
                                        </p:tgtEl>
                                        <p:attrNameLst>
                                          <p:attrName>ppt_w</p:attrName>
                                        </p:attrNameLst>
                                      </p:cBhvr>
                                      <p:tavLst>
                                        <p:tav tm="0">
                                          <p:val>
                                            <p:fltVal val="0"/>
                                          </p:val>
                                        </p:tav>
                                        <p:tav tm="100000">
                                          <p:val>
                                            <p:strVal val="#ppt_w"/>
                                          </p:val>
                                        </p:tav>
                                      </p:tavLst>
                                    </p:anim>
                                    <p:anim calcmode="lin" valueType="num">
                                      <p:cBhvr>
                                        <p:cTn id="58" dur="2000" fill="hold"/>
                                        <p:tgtEl>
                                          <p:spTgt spid="7">
                                            <p:bg/>
                                          </p:spTgt>
                                        </p:tgtEl>
                                        <p:attrNameLst>
                                          <p:attrName>ppt_h</p:attrName>
                                        </p:attrNameLst>
                                      </p:cBhvr>
                                      <p:tavLst>
                                        <p:tav tm="0">
                                          <p:val>
                                            <p:fltVal val="0"/>
                                          </p:val>
                                        </p:tav>
                                        <p:tav tm="100000">
                                          <p:val>
                                            <p:strVal val="#ppt_h"/>
                                          </p:val>
                                        </p:tav>
                                      </p:tavLst>
                                    </p:anim>
                                    <p:animEffect transition="in" filter="fade">
                                      <p:cBhvr>
                                        <p:cTn id="59" dur="2000"/>
                                        <p:tgtEl>
                                          <p:spTgt spid="7">
                                            <p:bg/>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 calcmode="lin" valueType="num">
                                      <p:cBhvr>
                                        <p:cTn id="64"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5"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6" dur="2000"/>
                                        <p:tgtEl>
                                          <p:spTgt spid="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txEl>
                                              <p:pRg st="2" end="2"/>
                                            </p:txEl>
                                          </p:spTgt>
                                        </p:tgtEl>
                                        <p:attrNameLst>
                                          <p:attrName>style.visibility</p:attrName>
                                        </p:attrNameLst>
                                      </p:cBhvr>
                                      <p:to>
                                        <p:strVal val="visible"/>
                                      </p:to>
                                    </p:set>
                                    <p:anim calcmode="lin" valueType="num">
                                      <p:cBhvr>
                                        <p:cTn id="71"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2"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3" dur="2000"/>
                                        <p:tgtEl>
                                          <p:spTgt spid="7">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xEl>
                                              <p:pRg st="4" end="4"/>
                                            </p:txEl>
                                          </p:spTgt>
                                        </p:tgtEl>
                                        <p:attrNameLst>
                                          <p:attrName>style.visibility</p:attrName>
                                        </p:attrNameLst>
                                      </p:cBhvr>
                                      <p:to>
                                        <p:strVal val="visible"/>
                                      </p:to>
                                    </p:set>
                                    <p:anim calcmode="lin" valueType="num">
                                      <p:cBhvr>
                                        <p:cTn id="78"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79" dur="2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80"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tile tx="1270000" ty="0" sx="100000" sy="94000" flip="none" algn="tl"/>
        </a:blip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E4323360-1CA2-452A-B2D4-A5146C2743DD}"/>
              </a:ext>
            </a:extLst>
          </p:cNvPr>
          <p:cNvSpPr/>
          <p:nvPr/>
        </p:nvSpPr>
        <p:spPr>
          <a:xfrm>
            <a:off x="1157168" y="4538959"/>
            <a:ext cx="2882741" cy="114922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7D8FF9C2-2A34-48AC-8269-A6699360D2E8}"/>
              </a:ext>
            </a:extLst>
          </p:cNvPr>
          <p:cNvSpPr/>
          <p:nvPr/>
        </p:nvSpPr>
        <p:spPr>
          <a:xfrm>
            <a:off x="1325466" y="4710786"/>
            <a:ext cx="2546144" cy="805572"/>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Frame 4">
            <a:extLst>
              <a:ext uri="{FF2B5EF4-FFF2-40B4-BE49-F238E27FC236}">
                <a16:creationId xmlns:a16="http://schemas.microsoft.com/office/drawing/2014/main" id="{7BFB3C68-F85E-4B17-A659-5DCF33C2BC30}"/>
              </a:ext>
            </a:extLst>
          </p:cNvPr>
          <p:cNvSpPr/>
          <p:nvPr/>
        </p:nvSpPr>
        <p:spPr>
          <a:xfrm>
            <a:off x="1266370" y="2552485"/>
            <a:ext cx="2715473" cy="2216799"/>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 name="Content Placeholder 2">
            <a:extLst>
              <a:ext uri="{FF2B5EF4-FFF2-40B4-BE49-F238E27FC236}">
                <a16:creationId xmlns:a16="http://schemas.microsoft.com/office/drawing/2014/main" id="{69597E2B-0BD1-4A26-9E1F-1688E8626B14}"/>
              </a:ext>
            </a:extLst>
          </p:cNvPr>
          <p:cNvSpPr txBox="1">
            <a:spLocks/>
          </p:cNvSpPr>
          <p:nvPr/>
        </p:nvSpPr>
        <p:spPr>
          <a:xfrm>
            <a:off x="1479862" y="2656415"/>
            <a:ext cx="2348576" cy="1882544"/>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Microscopic Flaws</a:t>
            </a:r>
          </a:p>
          <a:p>
            <a:pPr marL="457200" indent="-457200">
              <a:buFont typeface="Courier New" panose="02070309020205020404" pitchFamily="49" charset="0"/>
              <a:buChar char="o"/>
            </a:pPr>
            <a:r>
              <a:rPr lang="en-US" dirty="0"/>
              <a:t>Lack of Reception</a:t>
            </a:r>
          </a:p>
        </p:txBody>
      </p:sp>
      <p:sp>
        <p:nvSpPr>
          <p:cNvPr id="7" name="Frame 6">
            <a:extLst>
              <a:ext uri="{FF2B5EF4-FFF2-40B4-BE49-F238E27FC236}">
                <a16:creationId xmlns:a16="http://schemas.microsoft.com/office/drawing/2014/main" id="{D87FE556-B01A-4EA2-B707-C40937880968}"/>
              </a:ext>
            </a:extLst>
          </p:cNvPr>
          <p:cNvSpPr/>
          <p:nvPr/>
        </p:nvSpPr>
        <p:spPr>
          <a:xfrm>
            <a:off x="8255667" y="2813619"/>
            <a:ext cx="2882741" cy="114922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27E33AE-6A64-4051-B72C-84FD4B63E46B}"/>
              </a:ext>
            </a:extLst>
          </p:cNvPr>
          <p:cNvSpPr/>
          <p:nvPr/>
        </p:nvSpPr>
        <p:spPr>
          <a:xfrm>
            <a:off x="8423965" y="2985446"/>
            <a:ext cx="2546144" cy="805572"/>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ame 8">
            <a:extLst>
              <a:ext uri="{FF2B5EF4-FFF2-40B4-BE49-F238E27FC236}">
                <a16:creationId xmlns:a16="http://schemas.microsoft.com/office/drawing/2014/main" id="{046B8A3D-4769-4274-90E4-A23037147FC9}"/>
              </a:ext>
            </a:extLst>
          </p:cNvPr>
          <p:cNvSpPr/>
          <p:nvPr/>
        </p:nvSpPr>
        <p:spPr>
          <a:xfrm>
            <a:off x="8364869" y="827145"/>
            <a:ext cx="2715473" cy="2216799"/>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Content Placeholder 2">
            <a:extLst>
              <a:ext uri="{FF2B5EF4-FFF2-40B4-BE49-F238E27FC236}">
                <a16:creationId xmlns:a16="http://schemas.microsoft.com/office/drawing/2014/main" id="{EA1B8537-636E-4623-8F27-3A02A28C9C17}"/>
              </a:ext>
            </a:extLst>
          </p:cNvPr>
          <p:cNvSpPr txBox="1">
            <a:spLocks/>
          </p:cNvSpPr>
          <p:nvPr/>
        </p:nvSpPr>
        <p:spPr>
          <a:xfrm>
            <a:off x="8578361" y="931075"/>
            <a:ext cx="2348576" cy="1882544"/>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lnSpcReduction="10000"/>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Negative Motivation</a:t>
            </a:r>
          </a:p>
          <a:p>
            <a:pPr marL="457200" indent="-457200">
              <a:buFont typeface="Courier New" panose="02070309020205020404" pitchFamily="49" charset="0"/>
              <a:buChar char="o"/>
            </a:pPr>
            <a:r>
              <a:rPr lang="en-US" dirty="0"/>
              <a:t>Instructor-Led Training</a:t>
            </a:r>
          </a:p>
        </p:txBody>
      </p:sp>
      <p:cxnSp>
        <p:nvCxnSpPr>
          <p:cNvPr id="11" name="Straight Connector 10">
            <a:extLst>
              <a:ext uri="{FF2B5EF4-FFF2-40B4-BE49-F238E27FC236}">
                <a16:creationId xmlns:a16="http://schemas.microsoft.com/office/drawing/2014/main" id="{A30E8159-50DE-468A-A9DD-FBC11194A071}"/>
              </a:ext>
            </a:extLst>
          </p:cNvPr>
          <p:cNvCxnSpPr>
            <a:cxnSpLocks/>
          </p:cNvCxnSpPr>
          <p:nvPr/>
        </p:nvCxnSpPr>
        <p:spPr>
          <a:xfrm>
            <a:off x="189381" y="495895"/>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822A1C-7801-4CC9-8F54-5D8EDE0D4E5E}"/>
              </a:ext>
            </a:extLst>
          </p:cNvPr>
          <p:cNvCxnSpPr>
            <a:cxnSpLocks/>
          </p:cNvCxnSpPr>
          <p:nvPr/>
        </p:nvCxnSpPr>
        <p:spPr>
          <a:xfrm>
            <a:off x="189381" y="6158442"/>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104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90"/>
                                          </p:val>
                                        </p:tav>
                                        <p:tav tm="100000">
                                          <p:val>
                                            <p:fltVal val="0"/>
                                          </p:val>
                                        </p:tav>
                                      </p:tavLst>
                                    </p:anim>
                                    <p:animEffect transition="in" filter="fade">
                                      <p:cBhvr>
                                        <p:cTn id="22" dur="20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style.rotation</p:attrName>
                                        </p:attrNameLst>
                                      </p:cBhvr>
                                      <p:tavLst>
                                        <p:tav tm="0">
                                          <p:val>
                                            <p:fltVal val="90"/>
                                          </p:val>
                                        </p:tav>
                                        <p:tav tm="100000">
                                          <p:val>
                                            <p:fltVal val="0"/>
                                          </p:val>
                                        </p:tav>
                                      </p:tavLst>
                                    </p:anim>
                                    <p:animEffect transition="in" filter="fade">
                                      <p:cBhvr>
                                        <p:cTn id="34" dur="2000"/>
                                        <p:tgtEl>
                                          <p:spTgt spid="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2000" fill="hold"/>
                                        <p:tgtEl>
                                          <p:spTgt spid="3"/>
                                        </p:tgtEl>
                                        <p:attrNameLst>
                                          <p:attrName>ppt_w</p:attrName>
                                        </p:attrNameLst>
                                      </p:cBhvr>
                                      <p:tavLst>
                                        <p:tav tm="0">
                                          <p:val>
                                            <p:fltVal val="0"/>
                                          </p:val>
                                        </p:tav>
                                        <p:tav tm="100000">
                                          <p:val>
                                            <p:strVal val="#ppt_w"/>
                                          </p:val>
                                        </p:tav>
                                      </p:tavLst>
                                    </p:anim>
                                    <p:anim calcmode="lin" valueType="num">
                                      <p:cBhvr>
                                        <p:cTn id="38" dur="2000" fill="hold"/>
                                        <p:tgtEl>
                                          <p:spTgt spid="3"/>
                                        </p:tgtEl>
                                        <p:attrNameLst>
                                          <p:attrName>ppt_h</p:attrName>
                                        </p:attrNameLst>
                                      </p:cBhvr>
                                      <p:tavLst>
                                        <p:tav tm="0">
                                          <p:val>
                                            <p:fltVal val="0"/>
                                          </p:val>
                                        </p:tav>
                                        <p:tav tm="100000">
                                          <p:val>
                                            <p:strVal val="#ppt_h"/>
                                          </p:val>
                                        </p:tav>
                                      </p:tavLst>
                                    </p:anim>
                                    <p:anim calcmode="lin" valueType="num">
                                      <p:cBhvr>
                                        <p:cTn id="39" dur="2000" fill="hold"/>
                                        <p:tgtEl>
                                          <p:spTgt spid="3"/>
                                        </p:tgtEl>
                                        <p:attrNameLst>
                                          <p:attrName>style.rotation</p:attrName>
                                        </p:attrNameLst>
                                      </p:cBhvr>
                                      <p:tavLst>
                                        <p:tav tm="0">
                                          <p:val>
                                            <p:fltVal val="90"/>
                                          </p:val>
                                        </p:tav>
                                        <p:tav tm="100000">
                                          <p:val>
                                            <p:fltVal val="0"/>
                                          </p:val>
                                        </p:tav>
                                      </p:tavLst>
                                    </p:anim>
                                    <p:animEffect transition="in" filter="fade">
                                      <p:cBhvr>
                                        <p:cTn id="40" dur="2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6">
                                            <p:bg/>
                                          </p:spTgt>
                                        </p:tgtEl>
                                        <p:attrNameLst>
                                          <p:attrName>style.visibility</p:attrName>
                                        </p:attrNameLst>
                                      </p:cBhvr>
                                      <p:to>
                                        <p:strVal val="visible"/>
                                      </p:to>
                                    </p:set>
                                    <p:animEffect transition="in" filter="wipe(down)">
                                      <p:cBhvr>
                                        <p:cTn id="45" dur="580">
                                          <p:stCondLst>
                                            <p:cond delay="0"/>
                                          </p:stCondLst>
                                        </p:cTn>
                                        <p:tgtEl>
                                          <p:spTgt spid="6">
                                            <p:bg/>
                                          </p:spTgt>
                                        </p:tgtEl>
                                      </p:cBhvr>
                                    </p:animEffect>
                                    <p:anim calcmode="lin" valueType="num">
                                      <p:cBhvr>
                                        <p:cTn id="46"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bg/>
                                          </p:spTgt>
                                        </p:tgtEl>
                                      </p:cBhvr>
                                      <p:to x="100000" y="60000"/>
                                    </p:animScale>
                                    <p:animScale>
                                      <p:cBhvr>
                                        <p:cTn id="52" dur="166" decel="50000">
                                          <p:stCondLst>
                                            <p:cond delay="676"/>
                                          </p:stCondLst>
                                        </p:cTn>
                                        <p:tgtEl>
                                          <p:spTgt spid="6">
                                            <p:bg/>
                                          </p:spTgt>
                                        </p:tgtEl>
                                      </p:cBhvr>
                                      <p:to x="100000" y="100000"/>
                                    </p:animScale>
                                    <p:animScale>
                                      <p:cBhvr>
                                        <p:cTn id="53" dur="26">
                                          <p:stCondLst>
                                            <p:cond delay="1312"/>
                                          </p:stCondLst>
                                        </p:cTn>
                                        <p:tgtEl>
                                          <p:spTgt spid="6">
                                            <p:bg/>
                                          </p:spTgt>
                                        </p:tgtEl>
                                      </p:cBhvr>
                                      <p:to x="100000" y="80000"/>
                                    </p:animScale>
                                    <p:animScale>
                                      <p:cBhvr>
                                        <p:cTn id="54" dur="166" decel="50000">
                                          <p:stCondLst>
                                            <p:cond delay="1338"/>
                                          </p:stCondLst>
                                        </p:cTn>
                                        <p:tgtEl>
                                          <p:spTgt spid="6">
                                            <p:bg/>
                                          </p:spTgt>
                                        </p:tgtEl>
                                      </p:cBhvr>
                                      <p:to x="100000" y="100000"/>
                                    </p:animScale>
                                    <p:animScale>
                                      <p:cBhvr>
                                        <p:cTn id="55" dur="26">
                                          <p:stCondLst>
                                            <p:cond delay="1642"/>
                                          </p:stCondLst>
                                        </p:cTn>
                                        <p:tgtEl>
                                          <p:spTgt spid="6">
                                            <p:bg/>
                                          </p:spTgt>
                                        </p:tgtEl>
                                      </p:cBhvr>
                                      <p:to x="100000" y="90000"/>
                                    </p:animScale>
                                    <p:animScale>
                                      <p:cBhvr>
                                        <p:cTn id="56" dur="166" decel="50000">
                                          <p:stCondLst>
                                            <p:cond delay="1668"/>
                                          </p:stCondLst>
                                        </p:cTn>
                                        <p:tgtEl>
                                          <p:spTgt spid="6">
                                            <p:bg/>
                                          </p:spTgt>
                                        </p:tgtEl>
                                      </p:cBhvr>
                                      <p:to x="100000" y="100000"/>
                                    </p:animScale>
                                    <p:animScale>
                                      <p:cBhvr>
                                        <p:cTn id="57" dur="26">
                                          <p:stCondLst>
                                            <p:cond delay="1808"/>
                                          </p:stCondLst>
                                        </p:cTn>
                                        <p:tgtEl>
                                          <p:spTgt spid="6">
                                            <p:bg/>
                                          </p:spTgt>
                                        </p:tgtEl>
                                      </p:cBhvr>
                                      <p:to x="100000" y="95000"/>
                                    </p:animScale>
                                    <p:animScale>
                                      <p:cBhvr>
                                        <p:cTn id="58" dur="166" decel="50000">
                                          <p:stCondLst>
                                            <p:cond delay="1834"/>
                                          </p:stCondLst>
                                        </p:cTn>
                                        <p:tgtEl>
                                          <p:spTgt spid="6">
                                            <p:bg/>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63" dur="2000"/>
                                        <p:tgtEl>
                                          <p:spTgt spid="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Effect transition="in" filter="randombar(horizontal)">
                                      <p:cBhvr>
                                        <p:cTn id="68" dur="2000"/>
                                        <p:tgtEl>
                                          <p:spTgt spid="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
                                            <p:bg/>
                                          </p:spTgt>
                                        </p:tgtEl>
                                        <p:attrNameLst>
                                          <p:attrName>style.visibility</p:attrName>
                                        </p:attrNameLst>
                                      </p:cBhvr>
                                      <p:to>
                                        <p:strVal val="visible"/>
                                      </p:to>
                                    </p:set>
                                    <p:animEffect transition="in" filter="wipe(down)">
                                      <p:cBhvr>
                                        <p:cTn id="73" dur="580">
                                          <p:stCondLst>
                                            <p:cond delay="0"/>
                                          </p:stCondLst>
                                        </p:cTn>
                                        <p:tgtEl>
                                          <p:spTgt spid="10">
                                            <p:bg/>
                                          </p:spTgt>
                                        </p:tgtEl>
                                      </p:cBhvr>
                                    </p:animEffect>
                                    <p:anim calcmode="lin" valueType="num">
                                      <p:cBhvr>
                                        <p:cTn id="74" dur="1822" tmFilter="0,0; 0.14,0.36; 0.43,0.73; 0.71,0.91; 1.0,1.0">
                                          <p:stCondLst>
                                            <p:cond delay="0"/>
                                          </p:stCondLst>
                                        </p:cTn>
                                        <p:tgtEl>
                                          <p:spTgt spid="10">
                                            <p:bg/>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bg/>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bg/>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bg/>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bg/>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bg/>
                                          </p:spTgt>
                                        </p:tgtEl>
                                      </p:cBhvr>
                                      <p:to x="100000" y="60000"/>
                                    </p:animScale>
                                    <p:animScale>
                                      <p:cBhvr>
                                        <p:cTn id="80" dur="166" decel="50000">
                                          <p:stCondLst>
                                            <p:cond delay="676"/>
                                          </p:stCondLst>
                                        </p:cTn>
                                        <p:tgtEl>
                                          <p:spTgt spid="10">
                                            <p:bg/>
                                          </p:spTgt>
                                        </p:tgtEl>
                                      </p:cBhvr>
                                      <p:to x="100000" y="100000"/>
                                    </p:animScale>
                                    <p:animScale>
                                      <p:cBhvr>
                                        <p:cTn id="81" dur="26">
                                          <p:stCondLst>
                                            <p:cond delay="1312"/>
                                          </p:stCondLst>
                                        </p:cTn>
                                        <p:tgtEl>
                                          <p:spTgt spid="10">
                                            <p:bg/>
                                          </p:spTgt>
                                        </p:tgtEl>
                                      </p:cBhvr>
                                      <p:to x="100000" y="80000"/>
                                    </p:animScale>
                                    <p:animScale>
                                      <p:cBhvr>
                                        <p:cTn id="82" dur="166" decel="50000">
                                          <p:stCondLst>
                                            <p:cond delay="1338"/>
                                          </p:stCondLst>
                                        </p:cTn>
                                        <p:tgtEl>
                                          <p:spTgt spid="10">
                                            <p:bg/>
                                          </p:spTgt>
                                        </p:tgtEl>
                                      </p:cBhvr>
                                      <p:to x="100000" y="100000"/>
                                    </p:animScale>
                                    <p:animScale>
                                      <p:cBhvr>
                                        <p:cTn id="83" dur="26">
                                          <p:stCondLst>
                                            <p:cond delay="1642"/>
                                          </p:stCondLst>
                                        </p:cTn>
                                        <p:tgtEl>
                                          <p:spTgt spid="10">
                                            <p:bg/>
                                          </p:spTgt>
                                        </p:tgtEl>
                                      </p:cBhvr>
                                      <p:to x="100000" y="90000"/>
                                    </p:animScale>
                                    <p:animScale>
                                      <p:cBhvr>
                                        <p:cTn id="84" dur="166" decel="50000">
                                          <p:stCondLst>
                                            <p:cond delay="1668"/>
                                          </p:stCondLst>
                                        </p:cTn>
                                        <p:tgtEl>
                                          <p:spTgt spid="10">
                                            <p:bg/>
                                          </p:spTgt>
                                        </p:tgtEl>
                                      </p:cBhvr>
                                      <p:to x="100000" y="100000"/>
                                    </p:animScale>
                                    <p:animScale>
                                      <p:cBhvr>
                                        <p:cTn id="85" dur="26">
                                          <p:stCondLst>
                                            <p:cond delay="1808"/>
                                          </p:stCondLst>
                                        </p:cTn>
                                        <p:tgtEl>
                                          <p:spTgt spid="10">
                                            <p:bg/>
                                          </p:spTgt>
                                        </p:tgtEl>
                                      </p:cBhvr>
                                      <p:to x="100000" y="95000"/>
                                    </p:animScale>
                                    <p:animScale>
                                      <p:cBhvr>
                                        <p:cTn id="86" dur="166" decel="50000">
                                          <p:stCondLst>
                                            <p:cond delay="1834"/>
                                          </p:stCondLst>
                                        </p:cTn>
                                        <p:tgtEl>
                                          <p:spTgt spid="10">
                                            <p:bg/>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91" dur="2000"/>
                                        <p:tgtEl>
                                          <p:spTgt spid="10">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9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uiExpand="1" build="p" animBg="1"/>
      <p:bldP spid="7" grpId="0" animBg="1"/>
      <p:bldP spid="8" grpId="0" animBg="1"/>
      <p:bldP spid="9" grpId="0" animBg="1"/>
      <p:bldP spid="10"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tile tx="1270000" ty="0" sx="100000" sy="94000" flip="none" algn="tl"/>
        </a:blip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D630700-94C7-4DB8-AFE2-A45A28910D95}"/>
              </a:ext>
            </a:extLst>
          </p:cNvPr>
          <p:cNvSpPr/>
          <p:nvPr/>
        </p:nvSpPr>
        <p:spPr>
          <a:xfrm>
            <a:off x="1232583" y="2726137"/>
            <a:ext cx="2927606" cy="114922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66D0557E-D37E-45FE-AF4B-D25BA9FC67FA}"/>
              </a:ext>
            </a:extLst>
          </p:cNvPr>
          <p:cNvSpPr/>
          <p:nvPr/>
        </p:nvSpPr>
        <p:spPr>
          <a:xfrm>
            <a:off x="1400880" y="2897964"/>
            <a:ext cx="2585771" cy="805572"/>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Frame 3">
            <a:extLst>
              <a:ext uri="{FF2B5EF4-FFF2-40B4-BE49-F238E27FC236}">
                <a16:creationId xmlns:a16="http://schemas.microsoft.com/office/drawing/2014/main" id="{D0054709-0F5F-4515-B84C-B9866F3D78CD}"/>
              </a:ext>
            </a:extLst>
          </p:cNvPr>
          <p:cNvSpPr/>
          <p:nvPr/>
        </p:nvSpPr>
        <p:spPr>
          <a:xfrm>
            <a:off x="1341785" y="739663"/>
            <a:ext cx="2757735" cy="2216799"/>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 name="Content Placeholder 2">
            <a:extLst>
              <a:ext uri="{FF2B5EF4-FFF2-40B4-BE49-F238E27FC236}">
                <a16:creationId xmlns:a16="http://schemas.microsoft.com/office/drawing/2014/main" id="{78B2C7C9-CE95-4240-AE29-DC609F958094}"/>
              </a:ext>
            </a:extLst>
          </p:cNvPr>
          <p:cNvSpPr txBox="1">
            <a:spLocks/>
          </p:cNvSpPr>
          <p:nvPr/>
        </p:nvSpPr>
        <p:spPr>
          <a:xfrm>
            <a:off x="1555277" y="843593"/>
            <a:ext cx="2385128" cy="1882544"/>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sz="2400" dirty="0"/>
              <a:t>Top Five Sources</a:t>
            </a:r>
          </a:p>
          <a:p>
            <a:pPr marL="457200" indent="-457200">
              <a:buFont typeface="Courier New" panose="02070309020205020404" pitchFamily="49" charset="0"/>
              <a:buChar char="o"/>
            </a:pPr>
            <a:r>
              <a:rPr lang="en-US" sz="2400" dirty="0"/>
              <a:t>Benefits of Software</a:t>
            </a:r>
          </a:p>
        </p:txBody>
      </p:sp>
      <p:sp>
        <p:nvSpPr>
          <p:cNvPr id="6" name="Frame 5">
            <a:extLst>
              <a:ext uri="{FF2B5EF4-FFF2-40B4-BE49-F238E27FC236}">
                <a16:creationId xmlns:a16="http://schemas.microsoft.com/office/drawing/2014/main" id="{27D4ABD3-2650-4FD8-9B10-714E9B26F05B}"/>
              </a:ext>
            </a:extLst>
          </p:cNvPr>
          <p:cNvSpPr/>
          <p:nvPr/>
        </p:nvSpPr>
        <p:spPr>
          <a:xfrm>
            <a:off x="8180253" y="4802675"/>
            <a:ext cx="2882741" cy="114922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256B5453-3497-4373-9DF6-9B27EF41BC7F}"/>
              </a:ext>
            </a:extLst>
          </p:cNvPr>
          <p:cNvSpPr/>
          <p:nvPr/>
        </p:nvSpPr>
        <p:spPr>
          <a:xfrm>
            <a:off x="8348551" y="4974502"/>
            <a:ext cx="2546144" cy="805572"/>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ame 7">
            <a:extLst>
              <a:ext uri="{FF2B5EF4-FFF2-40B4-BE49-F238E27FC236}">
                <a16:creationId xmlns:a16="http://schemas.microsoft.com/office/drawing/2014/main" id="{04DC4585-D1BB-4642-ACA0-2C75CF04F9EE}"/>
              </a:ext>
            </a:extLst>
          </p:cNvPr>
          <p:cNvSpPr/>
          <p:nvPr/>
        </p:nvSpPr>
        <p:spPr>
          <a:xfrm>
            <a:off x="8289455" y="2816201"/>
            <a:ext cx="2715473" cy="2216799"/>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Content Placeholder 2">
            <a:extLst>
              <a:ext uri="{FF2B5EF4-FFF2-40B4-BE49-F238E27FC236}">
                <a16:creationId xmlns:a16="http://schemas.microsoft.com/office/drawing/2014/main" id="{8175E352-1286-49CF-AC86-866F2BD853C3}"/>
              </a:ext>
            </a:extLst>
          </p:cNvPr>
          <p:cNvSpPr txBox="1">
            <a:spLocks/>
          </p:cNvSpPr>
          <p:nvPr/>
        </p:nvSpPr>
        <p:spPr>
          <a:xfrm>
            <a:off x="8502947" y="2920131"/>
            <a:ext cx="2348576" cy="1882544"/>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sz="2000" dirty="0"/>
              <a:t>Formulate Competitive Edge</a:t>
            </a:r>
          </a:p>
          <a:p>
            <a:pPr marL="457200" indent="-457200">
              <a:buFont typeface="Courier New" panose="02070309020205020404" pitchFamily="49" charset="0"/>
              <a:buChar char="o"/>
            </a:pPr>
            <a:r>
              <a:rPr lang="en-US" sz="2000" dirty="0"/>
              <a:t>Understanding Organizational Strategies</a:t>
            </a:r>
          </a:p>
        </p:txBody>
      </p:sp>
      <p:cxnSp>
        <p:nvCxnSpPr>
          <p:cNvPr id="14" name="Straight Connector 13">
            <a:extLst>
              <a:ext uri="{FF2B5EF4-FFF2-40B4-BE49-F238E27FC236}">
                <a16:creationId xmlns:a16="http://schemas.microsoft.com/office/drawing/2014/main" id="{2EBB2B90-9D3C-4644-ACD5-EA92EF2A365B}"/>
              </a:ext>
            </a:extLst>
          </p:cNvPr>
          <p:cNvCxnSpPr>
            <a:cxnSpLocks/>
          </p:cNvCxnSpPr>
          <p:nvPr/>
        </p:nvCxnSpPr>
        <p:spPr>
          <a:xfrm>
            <a:off x="123393" y="386677"/>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EC09C6-E2FC-4C2E-B907-BA36F9CDA3E0}"/>
              </a:ext>
            </a:extLst>
          </p:cNvPr>
          <p:cNvCxnSpPr>
            <a:cxnSpLocks/>
          </p:cNvCxnSpPr>
          <p:nvPr/>
        </p:nvCxnSpPr>
        <p:spPr>
          <a:xfrm>
            <a:off x="123393" y="644514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897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style.rotation</p:attrName>
                                        </p:attrNameLst>
                                      </p:cBhvr>
                                      <p:tavLst>
                                        <p:tav tm="0">
                                          <p:val>
                                            <p:fltVal val="90"/>
                                          </p:val>
                                        </p:tav>
                                        <p:tav tm="100000">
                                          <p:val>
                                            <p:fltVal val="0"/>
                                          </p:val>
                                        </p:tav>
                                      </p:tavLst>
                                    </p:anim>
                                    <p:animEffect transition="in" filter="fade">
                                      <p:cBhvr>
                                        <p:cTn id="16" dur="2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style.rotation</p:attrName>
                                        </p:attrNameLst>
                                      </p:cBhvr>
                                      <p:tavLst>
                                        <p:tav tm="0">
                                          <p:val>
                                            <p:fltVal val="90"/>
                                          </p:val>
                                        </p:tav>
                                        <p:tav tm="100000">
                                          <p:val>
                                            <p:fltVal val="0"/>
                                          </p:val>
                                        </p:tav>
                                      </p:tavLst>
                                    </p:anim>
                                    <p:animEffect transition="in" filter="fade">
                                      <p:cBhvr>
                                        <p:cTn id="28" dur="2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000" fill="hold"/>
                                        <p:tgtEl>
                                          <p:spTgt spid="3"/>
                                        </p:tgtEl>
                                        <p:attrNameLst>
                                          <p:attrName>ppt_w</p:attrName>
                                        </p:attrNameLst>
                                      </p:cBhvr>
                                      <p:tavLst>
                                        <p:tav tm="0">
                                          <p:val>
                                            <p:fltVal val="0"/>
                                          </p:val>
                                        </p:tav>
                                        <p:tav tm="100000">
                                          <p:val>
                                            <p:strVal val="#ppt_w"/>
                                          </p:val>
                                        </p:tav>
                                      </p:tavLst>
                                    </p:anim>
                                    <p:anim calcmode="lin" valueType="num">
                                      <p:cBhvr>
                                        <p:cTn id="32" dur="2000" fill="hold"/>
                                        <p:tgtEl>
                                          <p:spTgt spid="3"/>
                                        </p:tgtEl>
                                        <p:attrNameLst>
                                          <p:attrName>ppt_h</p:attrName>
                                        </p:attrNameLst>
                                      </p:cBhvr>
                                      <p:tavLst>
                                        <p:tav tm="0">
                                          <p:val>
                                            <p:fltVal val="0"/>
                                          </p:val>
                                        </p:tav>
                                        <p:tav tm="100000">
                                          <p:val>
                                            <p:strVal val="#ppt_h"/>
                                          </p:val>
                                        </p:tav>
                                      </p:tavLst>
                                    </p:anim>
                                    <p:anim calcmode="lin" valueType="num">
                                      <p:cBhvr>
                                        <p:cTn id="33" dur="2000" fill="hold"/>
                                        <p:tgtEl>
                                          <p:spTgt spid="3"/>
                                        </p:tgtEl>
                                        <p:attrNameLst>
                                          <p:attrName>style.rotation</p:attrName>
                                        </p:attrNameLst>
                                      </p:cBhvr>
                                      <p:tavLst>
                                        <p:tav tm="0">
                                          <p:val>
                                            <p:fltVal val="90"/>
                                          </p:val>
                                        </p:tav>
                                        <p:tav tm="100000">
                                          <p:val>
                                            <p:fltVal val="0"/>
                                          </p:val>
                                        </p:tav>
                                      </p:tavLst>
                                    </p:anim>
                                    <p:animEffect transition="in" filter="fade">
                                      <p:cBhvr>
                                        <p:cTn id="34" dur="2000"/>
                                        <p:tgtEl>
                                          <p:spTgt spid="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2000" fill="hold"/>
                                        <p:tgtEl>
                                          <p:spTgt spid="2"/>
                                        </p:tgtEl>
                                        <p:attrNameLst>
                                          <p:attrName>ppt_w</p:attrName>
                                        </p:attrNameLst>
                                      </p:cBhvr>
                                      <p:tavLst>
                                        <p:tav tm="0">
                                          <p:val>
                                            <p:fltVal val="0"/>
                                          </p:val>
                                        </p:tav>
                                        <p:tav tm="100000">
                                          <p:val>
                                            <p:strVal val="#ppt_w"/>
                                          </p:val>
                                        </p:tav>
                                      </p:tavLst>
                                    </p:anim>
                                    <p:anim calcmode="lin" valueType="num">
                                      <p:cBhvr>
                                        <p:cTn id="38" dur="2000" fill="hold"/>
                                        <p:tgtEl>
                                          <p:spTgt spid="2"/>
                                        </p:tgtEl>
                                        <p:attrNameLst>
                                          <p:attrName>ppt_h</p:attrName>
                                        </p:attrNameLst>
                                      </p:cBhvr>
                                      <p:tavLst>
                                        <p:tav tm="0">
                                          <p:val>
                                            <p:fltVal val="0"/>
                                          </p:val>
                                        </p:tav>
                                        <p:tav tm="100000">
                                          <p:val>
                                            <p:strVal val="#ppt_h"/>
                                          </p:val>
                                        </p:tav>
                                      </p:tavLst>
                                    </p:anim>
                                    <p:anim calcmode="lin" valueType="num">
                                      <p:cBhvr>
                                        <p:cTn id="39" dur="2000" fill="hold"/>
                                        <p:tgtEl>
                                          <p:spTgt spid="2"/>
                                        </p:tgtEl>
                                        <p:attrNameLst>
                                          <p:attrName>style.rotation</p:attrName>
                                        </p:attrNameLst>
                                      </p:cBhvr>
                                      <p:tavLst>
                                        <p:tav tm="0">
                                          <p:val>
                                            <p:fltVal val="90"/>
                                          </p:val>
                                        </p:tav>
                                        <p:tav tm="100000">
                                          <p:val>
                                            <p:fltVal val="0"/>
                                          </p:val>
                                        </p:tav>
                                      </p:tavLst>
                                    </p:anim>
                                    <p:animEffect transition="in" filter="fade">
                                      <p:cBhvr>
                                        <p:cTn id="40" dur="2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wipe(down)">
                                      <p:cBhvr>
                                        <p:cTn id="45" dur="580">
                                          <p:stCondLst>
                                            <p:cond delay="0"/>
                                          </p:stCondLst>
                                        </p:cTn>
                                        <p:tgtEl>
                                          <p:spTgt spid="5">
                                            <p:bg/>
                                          </p:spTgt>
                                        </p:tgtEl>
                                      </p:cBhvr>
                                    </p:animEffect>
                                    <p:anim calcmode="lin" valueType="num">
                                      <p:cBhvr>
                                        <p:cTn id="46"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bg/>
                                          </p:spTgt>
                                        </p:tgtEl>
                                      </p:cBhvr>
                                      <p:to x="100000" y="60000"/>
                                    </p:animScale>
                                    <p:animScale>
                                      <p:cBhvr>
                                        <p:cTn id="52" dur="166" decel="50000">
                                          <p:stCondLst>
                                            <p:cond delay="676"/>
                                          </p:stCondLst>
                                        </p:cTn>
                                        <p:tgtEl>
                                          <p:spTgt spid="5">
                                            <p:bg/>
                                          </p:spTgt>
                                        </p:tgtEl>
                                      </p:cBhvr>
                                      <p:to x="100000" y="100000"/>
                                    </p:animScale>
                                    <p:animScale>
                                      <p:cBhvr>
                                        <p:cTn id="53" dur="26">
                                          <p:stCondLst>
                                            <p:cond delay="1312"/>
                                          </p:stCondLst>
                                        </p:cTn>
                                        <p:tgtEl>
                                          <p:spTgt spid="5">
                                            <p:bg/>
                                          </p:spTgt>
                                        </p:tgtEl>
                                      </p:cBhvr>
                                      <p:to x="100000" y="80000"/>
                                    </p:animScale>
                                    <p:animScale>
                                      <p:cBhvr>
                                        <p:cTn id="54" dur="166" decel="50000">
                                          <p:stCondLst>
                                            <p:cond delay="1338"/>
                                          </p:stCondLst>
                                        </p:cTn>
                                        <p:tgtEl>
                                          <p:spTgt spid="5">
                                            <p:bg/>
                                          </p:spTgt>
                                        </p:tgtEl>
                                      </p:cBhvr>
                                      <p:to x="100000" y="100000"/>
                                    </p:animScale>
                                    <p:animScale>
                                      <p:cBhvr>
                                        <p:cTn id="55" dur="26">
                                          <p:stCondLst>
                                            <p:cond delay="1642"/>
                                          </p:stCondLst>
                                        </p:cTn>
                                        <p:tgtEl>
                                          <p:spTgt spid="5">
                                            <p:bg/>
                                          </p:spTgt>
                                        </p:tgtEl>
                                      </p:cBhvr>
                                      <p:to x="100000" y="90000"/>
                                    </p:animScale>
                                    <p:animScale>
                                      <p:cBhvr>
                                        <p:cTn id="56" dur="166" decel="50000">
                                          <p:stCondLst>
                                            <p:cond delay="1668"/>
                                          </p:stCondLst>
                                        </p:cTn>
                                        <p:tgtEl>
                                          <p:spTgt spid="5">
                                            <p:bg/>
                                          </p:spTgt>
                                        </p:tgtEl>
                                      </p:cBhvr>
                                      <p:to x="100000" y="100000"/>
                                    </p:animScale>
                                    <p:animScale>
                                      <p:cBhvr>
                                        <p:cTn id="57" dur="26">
                                          <p:stCondLst>
                                            <p:cond delay="1808"/>
                                          </p:stCondLst>
                                        </p:cTn>
                                        <p:tgtEl>
                                          <p:spTgt spid="5">
                                            <p:bg/>
                                          </p:spTgt>
                                        </p:tgtEl>
                                      </p:cBhvr>
                                      <p:to x="100000" y="95000"/>
                                    </p:animScale>
                                    <p:animScale>
                                      <p:cBhvr>
                                        <p:cTn id="58" dur="166" decel="50000">
                                          <p:stCondLst>
                                            <p:cond delay="1834"/>
                                          </p:stCondLst>
                                        </p:cTn>
                                        <p:tgtEl>
                                          <p:spTgt spid="5">
                                            <p:bg/>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63" dur="20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68" dur="20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9">
                                            <p:bg/>
                                          </p:spTgt>
                                        </p:tgtEl>
                                        <p:attrNameLst>
                                          <p:attrName>style.visibility</p:attrName>
                                        </p:attrNameLst>
                                      </p:cBhvr>
                                      <p:to>
                                        <p:strVal val="visible"/>
                                      </p:to>
                                    </p:set>
                                    <p:animEffect transition="in" filter="wipe(down)">
                                      <p:cBhvr>
                                        <p:cTn id="73" dur="580">
                                          <p:stCondLst>
                                            <p:cond delay="0"/>
                                          </p:stCondLst>
                                        </p:cTn>
                                        <p:tgtEl>
                                          <p:spTgt spid="9">
                                            <p:bg/>
                                          </p:spTgt>
                                        </p:tgtEl>
                                      </p:cBhvr>
                                    </p:animEffect>
                                    <p:anim calcmode="lin" valueType="num">
                                      <p:cBhvr>
                                        <p:cTn id="74"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bg/>
                                          </p:spTgt>
                                        </p:tgtEl>
                                      </p:cBhvr>
                                      <p:to x="100000" y="60000"/>
                                    </p:animScale>
                                    <p:animScale>
                                      <p:cBhvr>
                                        <p:cTn id="80" dur="166" decel="50000">
                                          <p:stCondLst>
                                            <p:cond delay="676"/>
                                          </p:stCondLst>
                                        </p:cTn>
                                        <p:tgtEl>
                                          <p:spTgt spid="9">
                                            <p:bg/>
                                          </p:spTgt>
                                        </p:tgtEl>
                                      </p:cBhvr>
                                      <p:to x="100000" y="100000"/>
                                    </p:animScale>
                                    <p:animScale>
                                      <p:cBhvr>
                                        <p:cTn id="81" dur="26">
                                          <p:stCondLst>
                                            <p:cond delay="1312"/>
                                          </p:stCondLst>
                                        </p:cTn>
                                        <p:tgtEl>
                                          <p:spTgt spid="9">
                                            <p:bg/>
                                          </p:spTgt>
                                        </p:tgtEl>
                                      </p:cBhvr>
                                      <p:to x="100000" y="80000"/>
                                    </p:animScale>
                                    <p:animScale>
                                      <p:cBhvr>
                                        <p:cTn id="82" dur="166" decel="50000">
                                          <p:stCondLst>
                                            <p:cond delay="1338"/>
                                          </p:stCondLst>
                                        </p:cTn>
                                        <p:tgtEl>
                                          <p:spTgt spid="9">
                                            <p:bg/>
                                          </p:spTgt>
                                        </p:tgtEl>
                                      </p:cBhvr>
                                      <p:to x="100000" y="100000"/>
                                    </p:animScale>
                                    <p:animScale>
                                      <p:cBhvr>
                                        <p:cTn id="83" dur="26">
                                          <p:stCondLst>
                                            <p:cond delay="1642"/>
                                          </p:stCondLst>
                                        </p:cTn>
                                        <p:tgtEl>
                                          <p:spTgt spid="9">
                                            <p:bg/>
                                          </p:spTgt>
                                        </p:tgtEl>
                                      </p:cBhvr>
                                      <p:to x="100000" y="90000"/>
                                    </p:animScale>
                                    <p:animScale>
                                      <p:cBhvr>
                                        <p:cTn id="84" dur="166" decel="50000">
                                          <p:stCondLst>
                                            <p:cond delay="1668"/>
                                          </p:stCondLst>
                                        </p:cTn>
                                        <p:tgtEl>
                                          <p:spTgt spid="9">
                                            <p:bg/>
                                          </p:spTgt>
                                        </p:tgtEl>
                                      </p:cBhvr>
                                      <p:to x="100000" y="100000"/>
                                    </p:animScale>
                                    <p:animScale>
                                      <p:cBhvr>
                                        <p:cTn id="85" dur="26">
                                          <p:stCondLst>
                                            <p:cond delay="1808"/>
                                          </p:stCondLst>
                                        </p:cTn>
                                        <p:tgtEl>
                                          <p:spTgt spid="9">
                                            <p:bg/>
                                          </p:spTgt>
                                        </p:tgtEl>
                                      </p:cBhvr>
                                      <p:to x="100000" y="95000"/>
                                    </p:animScale>
                                    <p:animScale>
                                      <p:cBhvr>
                                        <p:cTn id="86" dur="166" decel="50000">
                                          <p:stCondLst>
                                            <p:cond delay="1834"/>
                                          </p:stCondLst>
                                        </p:cTn>
                                        <p:tgtEl>
                                          <p:spTgt spid="9">
                                            <p:bg/>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9">
                                            <p:txEl>
                                              <p:pRg st="0" end="0"/>
                                            </p:txEl>
                                          </p:spTgt>
                                        </p:tgtEl>
                                        <p:attrNameLst>
                                          <p:attrName>style.visibility</p:attrName>
                                        </p:attrNameLst>
                                      </p:cBhvr>
                                      <p:to>
                                        <p:strVal val="visible"/>
                                      </p:to>
                                    </p:set>
                                    <p:animEffect transition="in" filter="randombar(horizontal)">
                                      <p:cBhvr>
                                        <p:cTn id="91" dur="2000"/>
                                        <p:tgtEl>
                                          <p:spTgt spid="9">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9">
                                            <p:txEl>
                                              <p:pRg st="1" end="1"/>
                                            </p:txEl>
                                          </p:spTgt>
                                        </p:tgtEl>
                                        <p:attrNameLst>
                                          <p:attrName>style.visibility</p:attrName>
                                        </p:attrNameLst>
                                      </p:cBhvr>
                                      <p:to>
                                        <p:strVal val="visible"/>
                                      </p:to>
                                    </p:set>
                                    <p:animEffect transition="in" filter="randombar(horizontal)">
                                      <p:cBhvr>
                                        <p:cTn id="96"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uiExpand="1" build="p" animBg="1"/>
      <p:bldP spid="6" grpId="0" animBg="1"/>
      <p:bldP spid="7" grpId="0" animBg="1"/>
      <p:bldP spid="8" grpId="0" animBg="1"/>
      <p:bldP spid="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47FBB10-DB2B-4C6A-990D-BC059D4764C2}"/>
              </a:ext>
            </a:extLst>
          </p:cNvPr>
          <p:cNvCxnSpPr>
            <a:cxnSpLocks/>
          </p:cNvCxnSpPr>
          <p:nvPr/>
        </p:nvCxnSpPr>
        <p:spPr>
          <a:xfrm>
            <a:off x="145696" y="353224"/>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ED1A84-24CF-465B-92F3-27779341920C}"/>
              </a:ext>
            </a:extLst>
          </p:cNvPr>
          <p:cNvCxnSpPr>
            <a:cxnSpLocks/>
          </p:cNvCxnSpPr>
          <p:nvPr/>
        </p:nvCxnSpPr>
        <p:spPr>
          <a:xfrm>
            <a:off x="145696" y="6411696"/>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6" name="Frame 5">
            <a:extLst>
              <a:ext uri="{FF2B5EF4-FFF2-40B4-BE49-F238E27FC236}">
                <a16:creationId xmlns:a16="http://schemas.microsoft.com/office/drawing/2014/main" id="{D6C60518-D76F-41E6-A5EE-356C6B675AEF}"/>
              </a:ext>
            </a:extLst>
          </p:cNvPr>
          <p:cNvSpPr/>
          <p:nvPr/>
        </p:nvSpPr>
        <p:spPr>
          <a:xfrm>
            <a:off x="3809892" y="4452189"/>
            <a:ext cx="5180619" cy="144883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tx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2221B6D2-368C-4830-A457-977BD5C14917}"/>
              </a:ext>
            </a:extLst>
          </p:cNvPr>
          <p:cNvSpPr/>
          <p:nvPr/>
        </p:nvSpPr>
        <p:spPr>
          <a:xfrm>
            <a:off x="4018252" y="4668812"/>
            <a:ext cx="4763897" cy="1015584"/>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ame 7">
            <a:extLst>
              <a:ext uri="{FF2B5EF4-FFF2-40B4-BE49-F238E27FC236}">
                <a16:creationId xmlns:a16="http://schemas.microsoft.com/office/drawing/2014/main" id="{9BBCEFA4-00E8-4722-BC46-300B3BB9F416}"/>
              </a:ext>
            </a:extLst>
          </p:cNvPr>
          <p:cNvSpPr/>
          <p:nvPr/>
        </p:nvSpPr>
        <p:spPr>
          <a:xfrm>
            <a:off x="3924613" y="2062991"/>
            <a:ext cx="4880021" cy="2794718"/>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27000">
              <a:schemeClr val="bg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Content Placeholder 2">
            <a:extLst>
              <a:ext uri="{FF2B5EF4-FFF2-40B4-BE49-F238E27FC236}">
                <a16:creationId xmlns:a16="http://schemas.microsoft.com/office/drawing/2014/main" id="{F9201B6C-74DC-4119-9596-49F90E54C763}"/>
              </a:ext>
            </a:extLst>
          </p:cNvPr>
          <p:cNvSpPr txBox="1">
            <a:spLocks/>
          </p:cNvSpPr>
          <p:nvPr/>
        </p:nvSpPr>
        <p:spPr>
          <a:xfrm>
            <a:off x="4190792" y="2273688"/>
            <a:ext cx="4347661" cy="2373324"/>
          </a:xfrm>
          <a:prstGeom prst="rect">
            <a:avLst/>
          </a:prstGeom>
          <a:solidFill>
            <a:schemeClr val="bg1">
              <a:lumMod val="75000"/>
              <a:alpha val="2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lnSpcReduction="10000"/>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solidFill>
                  <a:schemeClr val="tx1"/>
                </a:solidFill>
              </a:rPr>
              <a:t>Importance of Job Descriptions</a:t>
            </a:r>
          </a:p>
          <a:p>
            <a:pPr marL="457200" indent="-457200">
              <a:buFont typeface="Courier New" panose="02070309020205020404" pitchFamily="49" charset="0"/>
              <a:buChar char="o"/>
            </a:pPr>
            <a:r>
              <a:rPr lang="en-US" dirty="0">
                <a:solidFill>
                  <a:schemeClr val="tx1"/>
                </a:solidFill>
              </a:rPr>
              <a:t>Utilization of Technology Platforms</a:t>
            </a:r>
          </a:p>
          <a:p>
            <a:pPr marL="457200" indent="-457200">
              <a:buFont typeface="Courier New" panose="02070309020205020404" pitchFamily="49" charset="0"/>
              <a:buChar char="o"/>
            </a:pPr>
            <a:r>
              <a:rPr lang="en-US" dirty="0">
                <a:solidFill>
                  <a:schemeClr val="tx1"/>
                </a:solidFill>
              </a:rPr>
              <a:t>Convenience of Technology</a:t>
            </a:r>
          </a:p>
        </p:txBody>
      </p:sp>
      <p:sp>
        <p:nvSpPr>
          <p:cNvPr id="11" name="Frame 10">
            <a:extLst>
              <a:ext uri="{FF2B5EF4-FFF2-40B4-BE49-F238E27FC236}">
                <a16:creationId xmlns:a16="http://schemas.microsoft.com/office/drawing/2014/main" id="{6A4ED775-8E51-4FC6-AC10-5A56FDFA2163}"/>
              </a:ext>
            </a:extLst>
          </p:cNvPr>
          <p:cNvSpPr/>
          <p:nvPr/>
        </p:nvSpPr>
        <p:spPr>
          <a:xfrm>
            <a:off x="3809892" y="863901"/>
            <a:ext cx="5031575" cy="132327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Below"/>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E9C14CC8-D39D-43F9-8727-E421DE8C63BE}"/>
              </a:ext>
            </a:extLst>
          </p:cNvPr>
          <p:cNvSpPr/>
          <p:nvPr/>
        </p:nvSpPr>
        <p:spPr>
          <a:xfrm>
            <a:off x="4054771" y="1058494"/>
            <a:ext cx="4561681" cy="903202"/>
          </a:xfrm>
          <a:prstGeom prst="rect">
            <a:avLst/>
          </a:prstGeom>
          <a:solidFill>
            <a:schemeClr val="bg1"/>
          </a:solidFill>
          <a:effectLst>
            <a:reflection blurRad="6350" stA="52000" endA="300" endPos="35000" dist="596900" dir="5400000" sy="-100000" algn="bl" rotWithShape="0"/>
          </a:effectLst>
          <a:scene3d>
            <a:camera prst="perspectiveBelow"/>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Technology and The Hiring Process</a:t>
            </a:r>
          </a:p>
        </p:txBody>
      </p:sp>
      <p:cxnSp>
        <p:nvCxnSpPr>
          <p:cNvPr id="13" name="Straight Connector 12">
            <a:extLst>
              <a:ext uri="{FF2B5EF4-FFF2-40B4-BE49-F238E27FC236}">
                <a16:creationId xmlns:a16="http://schemas.microsoft.com/office/drawing/2014/main" id="{BCD4B6FC-A7A3-4A49-B29E-EB878DC78672}"/>
              </a:ext>
            </a:extLst>
          </p:cNvPr>
          <p:cNvCxnSpPr>
            <a:cxnSpLocks/>
          </p:cNvCxnSpPr>
          <p:nvPr/>
        </p:nvCxnSpPr>
        <p:spPr>
          <a:xfrm flipV="1">
            <a:off x="2083324" y="1171616"/>
            <a:ext cx="0" cy="4154529"/>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61EA49-04B7-4732-8D58-27A28D89DD36}"/>
              </a:ext>
            </a:extLst>
          </p:cNvPr>
          <p:cNvCxnSpPr>
            <a:cxnSpLocks/>
          </p:cNvCxnSpPr>
          <p:nvPr/>
        </p:nvCxnSpPr>
        <p:spPr>
          <a:xfrm flipV="1">
            <a:off x="10444899" y="1058494"/>
            <a:ext cx="0" cy="4154529"/>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845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2000"/>
                                        <p:tgtEl>
                                          <p:spTgt spid="7"/>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 calcmode="lin" valueType="num">
                                      <p:cBhvr>
                                        <p:cTn id="24" dur="2000" fill="hold"/>
                                        <p:tgtEl>
                                          <p:spTgt spid="9">
                                            <p:bg/>
                                          </p:spTgt>
                                        </p:tgtEl>
                                        <p:attrNameLst>
                                          <p:attrName>ppt_w</p:attrName>
                                        </p:attrNameLst>
                                      </p:cBhvr>
                                      <p:tavLst>
                                        <p:tav tm="0">
                                          <p:val>
                                            <p:fltVal val="0"/>
                                          </p:val>
                                        </p:tav>
                                        <p:tav tm="100000">
                                          <p:val>
                                            <p:strVal val="#ppt_w"/>
                                          </p:val>
                                        </p:tav>
                                      </p:tavLst>
                                    </p:anim>
                                    <p:anim calcmode="lin" valueType="num">
                                      <p:cBhvr>
                                        <p:cTn id="25" dur="2000" fill="hold"/>
                                        <p:tgtEl>
                                          <p:spTgt spid="9">
                                            <p:bg/>
                                          </p:spTgt>
                                        </p:tgtEl>
                                        <p:attrNameLst>
                                          <p:attrName>ppt_h</p:attrName>
                                        </p:attrNameLst>
                                      </p:cBhvr>
                                      <p:tavLst>
                                        <p:tav tm="0">
                                          <p:val>
                                            <p:fltVal val="0"/>
                                          </p:val>
                                        </p:tav>
                                        <p:tav tm="100000">
                                          <p:val>
                                            <p:strVal val="#ppt_h"/>
                                          </p:val>
                                        </p:tav>
                                      </p:tavLst>
                                    </p:anim>
                                    <p:animEffect transition="in" filter="fade">
                                      <p:cBhvr>
                                        <p:cTn id="26" dur="2000"/>
                                        <p:tgtEl>
                                          <p:spTgt spid="9">
                                            <p:bg/>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 calcmode="lin" valueType="num">
                                      <p:cBhvr>
                                        <p:cTn id="38" dur="2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9" dur="20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40" dur="20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p:cTn id="45" dur="2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6" dur="20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build="p"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B4F5-3268-4203-A3D1-80666BCE3968}"/>
              </a:ext>
            </a:extLst>
          </p:cNvPr>
          <p:cNvSpPr>
            <a:spLocks noGrp="1"/>
          </p:cNvSpPr>
          <p:nvPr>
            <p:ph idx="1"/>
          </p:nvPr>
        </p:nvSpPr>
        <p:spPr>
          <a:xfrm>
            <a:off x="860502" y="646770"/>
            <a:ext cx="10515600" cy="5553307"/>
          </a:xfrm>
          <a:solidFill>
            <a:schemeClr val="bg1">
              <a:alpha val="75000"/>
            </a:schemeClr>
          </a:solidFill>
          <a:ln w="44450">
            <a:solidFill>
              <a:schemeClr val="tx1"/>
            </a:solidFill>
          </a:ln>
        </p:spPr>
        <p:txBody>
          <a:bodyPr>
            <a:normAutofit/>
          </a:bodyPr>
          <a:lstStyle/>
          <a:p>
            <a:pPr marL="0" indent="0">
              <a:buNone/>
            </a:pPr>
            <a:endParaRPr lang="en-US" dirty="0"/>
          </a:p>
          <a:p>
            <a:pPr marL="0" indent="0">
              <a:buNone/>
            </a:pPr>
            <a:r>
              <a:rPr lang="en-US" dirty="0"/>
              <a:t>Beach, David (2016). The Impact of Technology on Employee Training.  Retrieved From </a:t>
            </a:r>
            <a:r>
              <a:rPr lang="en-US" dirty="0">
                <a:hlinkClick r:id="rId3"/>
              </a:rPr>
              <a:t>https://www.linkedin.com/pulse/impact-technology-employee-training-david-beach</a:t>
            </a:r>
            <a:endParaRPr lang="en-US" dirty="0"/>
          </a:p>
          <a:p>
            <a:pPr marL="0" indent="0">
              <a:buNone/>
            </a:pPr>
            <a:endParaRPr lang="en-US" dirty="0"/>
          </a:p>
          <a:p>
            <a:pPr marL="0" indent="0">
              <a:buNone/>
            </a:pPr>
            <a:r>
              <a:rPr lang="en-US" dirty="0"/>
              <a:t>Min, JI-A (2013). 4 Ways Technology Can Improve Your Recruitment Process. Retrieved From </a:t>
            </a:r>
            <a:r>
              <a:rPr lang="en-US" dirty="0">
                <a:hlinkClick r:id="rId4"/>
              </a:rPr>
              <a:t>https://ideal.com/recruitment-process/</a:t>
            </a:r>
            <a:endParaRPr lang="en-US" dirty="0"/>
          </a:p>
          <a:p>
            <a:pPr marL="0" indent="0">
              <a:buNone/>
            </a:pPr>
            <a:endParaRPr lang="en-US" dirty="0"/>
          </a:p>
          <a:p>
            <a:pPr marL="0" indent="0">
              <a:buNone/>
            </a:pPr>
            <a:r>
              <a:rPr lang="en-US" dirty="0"/>
              <a:t>Taylor, J., &amp; Stern, G. (2009). Trouble with HR: An insider’s guide to finding and keeping the best people.</a:t>
            </a:r>
          </a:p>
          <a:p>
            <a:pPr marL="0" indent="0">
              <a:buNone/>
            </a:pPr>
            <a:endParaRPr lang="en-US" dirty="0"/>
          </a:p>
        </p:txBody>
      </p:sp>
      <p:cxnSp>
        <p:nvCxnSpPr>
          <p:cNvPr id="4" name="Straight Connector 3">
            <a:extLst>
              <a:ext uri="{FF2B5EF4-FFF2-40B4-BE49-F238E27FC236}">
                <a16:creationId xmlns:a16="http://schemas.microsoft.com/office/drawing/2014/main" id="{7FDF14CD-2D86-4FC2-BCC0-DC356823A0FF}"/>
              </a:ext>
            </a:extLst>
          </p:cNvPr>
          <p:cNvCxnSpPr>
            <a:cxnSpLocks/>
          </p:cNvCxnSpPr>
          <p:nvPr/>
        </p:nvCxnSpPr>
        <p:spPr>
          <a:xfrm>
            <a:off x="113966" y="320520"/>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025FDAB-8C0C-4642-8C19-4FC7023D6FA1}"/>
              </a:ext>
            </a:extLst>
          </p:cNvPr>
          <p:cNvCxnSpPr>
            <a:cxnSpLocks/>
          </p:cNvCxnSpPr>
          <p:nvPr/>
        </p:nvCxnSpPr>
        <p:spPr>
          <a:xfrm>
            <a:off x="113966" y="6426295"/>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659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12700" ty="0" sx="100000" sy="100000" flip="none" algn="tl"/>
        </a:blipFill>
        <a:effectLst/>
      </p:bgPr>
    </p:bg>
    <p:spTree>
      <p:nvGrpSpPr>
        <p:cNvPr id="1" name=""/>
        <p:cNvGrpSpPr/>
        <p:nvPr/>
      </p:nvGrpSpPr>
      <p:grpSpPr>
        <a:xfrm>
          <a:off x="0" y="0"/>
          <a:ext cx="0" cy="0"/>
          <a:chOff x="0" y="0"/>
          <a:chExt cx="0" cy="0"/>
        </a:xfrm>
      </p:grpSpPr>
      <p:sp>
        <p:nvSpPr>
          <p:cNvPr id="14" name="Frame 13">
            <a:extLst>
              <a:ext uri="{FF2B5EF4-FFF2-40B4-BE49-F238E27FC236}">
                <a16:creationId xmlns:a16="http://schemas.microsoft.com/office/drawing/2014/main" id="{16B7BA5B-17FE-49C9-BF48-2EB47967AAA7}"/>
              </a:ext>
            </a:extLst>
          </p:cNvPr>
          <p:cNvSpPr/>
          <p:nvPr/>
        </p:nvSpPr>
        <p:spPr>
          <a:xfrm>
            <a:off x="8885602" y="3256079"/>
            <a:ext cx="2911538" cy="2918618"/>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98000"/>
              </a:schemeClr>
            </a:glow>
          </a:effectLst>
          <a:scene3d>
            <a:camera prst="isometricOffAxis2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Courier New" panose="02070309020205020404" pitchFamily="49" charset="0"/>
              <a:buChar char="o"/>
            </a:pPr>
            <a:endParaRPr lang="en-US" dirty="0">
              <a:solidFill>
                <a:schemeClr val="tx1"/>
              </a:solidFill>
            </a:endParaRPr>
          </a:p>
        </p:txBody>
      </p:sp>
      <p:sp>
        <p:nvSpPr>
          <p:cNvPr id="12" name="Frame 11">
            <a:extLst>
              <a:ext uri="{FF2B5EF4-FFF2-40B4-BE49-F238E27FC236}">
                <a16:creationId xmlns:a16="http://schemas.microsoft.com/office/drawing/2014/main" id="{C71C827C-9F30-4851-88E2-9025F3AEB14B}"/>
              </a:ext>
            </a:extLst>
          </p:cNvPr>
          <p:cNvSpPr/>
          <p:nvPr/>
        </p:nvSpPr>
        <p:spPr>
          <a:xfrm>
            <a:off x="485934" y="3256079"/>
            <a:ext cx="2911538" cy="2918618"/>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98000"/>
              </a:schemeClr>
            </a:glow>
          </a:effectLst>
          <a:scene3d>
            <a:camera prst="isometricOffAxis1Righ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62461E0A-9B5F-45B5-8866-51CDBC9FD1CC}"/>
              </a:ext>
            </a:extLst>
          </p:cNvPr>
          <p:cNvSpPr>
            <a:spLocks noGrp="1"/>
          </p:cNvSpPr>
          <p:nvPr>
            <p:ph type="title"/>
          </p:nvPr>
        </p:nvSpPr>
        <p:spPr>
          <a:xfrm>
            <a:off x="3909849" y="589302"/>
            <a:ext cx="4687614" cy="778094"/>
          </a:xfrm>
          <a:solidFill>
            <a:srgbClr val="C00000">
              <a:alpha val="50000"/>
            </a:srgbClr>
          </a:solidFill>
          <a:ln w="38100">
            <a:solidFill>
              <a:schemeClr val="tx1"/>
            </a:solidFill>
          </a:ln>
        </p:spPr>
        <p:txBody>
          <a:bodyPr vert="horz" lIns="91440" tIns="45720" rIns="91440" bIns="45720" rtlCol="0" anchor="b">
            <a:normAutofit/>
          </a:bodyPr>
          <a:lstStyle/>
          <a:p>
            <a:pPr algn="ctr"/>
            <a:r>
              <a:rPr lang="en-US" sz="4800" dirty="0">
                <a:solidFill>
                  <a:schemeClr val="bg1"/>
                </a:solidFill>
              </a:rPr>
              <a:t>Introduction</a:t>
            </a:r>
          </a:p>
        </p:txBody>
      </p:sp>
      <p:sp>
        <p:nvSpPr>
          <p:cNvPr id="3" name="Content Placeholder 2">
            <a:extLst>
              <a:ext uri="{FF2B5EF4-FFF2-40B4-BE49-F238E27FC236}">
                <a16:creationId xmlns:a16="http://schemas.microsoft.com/office/drawing/2014/main" id="{1E935536-5508-4F57-B2EF-1AC93FA5A2EC}"/>
              </a:ext>
            </a:extLst>
          </p:cNvPr>
          <p:cNvSpPr>
            <a:spLocks noGrp="1"/>
          </p:cNvSpPr>
          <p:nvPr>
            <p:ph idx="1"/>
          </p:nvPr>
        </p:nvSpPr>
        <p:spPr>
          <a:xfrm>
            <a:off x="882660" y="3489435"/>
            <a:ext cx="2284132" cy="2451904"/>
          </a:xfr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isometricOffAxis1Right"/>
            <a:lightRig rig="threePt" dir="t"/>
          </a:scene3d>
          <a:sp3d extrusionH="190500"/>
        </p:spPr>
        <p:txBody>
          <a:bodyPr vert="horz" lIns="91440" tIns="45720" rIns="91440" bIns="45720" rtlCol="0" anchor="t">
            <a:normAutofit/>
          </a:bodyPr>
          <a:lstStyle/>
          <a:p>
            <a:pPr>
              <a:spcBef>
                <a:spcPct val="0"/>
              </a:spcBef>
              <a:buFont typeface="Courier New" panose="02070309020205020404" pitchFamily="49" charset="0"/>
              <a:buChar char="o"/>
            </a:pPr>
            <a:r>
              <a:rPr lang="en-US" sz="2400" dirty="0">
                <a:solidFill>
                  <a:schemeClr val="bg1"/>
                </a:solidFill>
                <a:latin typeface="+mj-lt"/>
                <a:ea typeface="+mj-ea"/>
                <a:cs typeface="+mj-cs"/>
              </a:rPr>
              <a:t>Job Descriptions</a:t>
            </a:r>
          </a:p>
          <a:p>
            <a:pPr>
              <a:spcBef>
                <a:spcPct val="0"/>
              </a:spcBef>
              <a:buFont typeface="Courier New" panose="02070309020205020404" pitchFamily="49" charset="0"/>
              <a:buChar char="o"/>
            </a:pPr>
            <a:r>
              <a:rPr lang="en-US" sz="2400" dirty="0">
                <a:solidFill>
                  <a:schemeClr val="bg1"/>
                </a:solidFill>
                <a:latin typeface="+mj-lt"/>
                <a:ea typeface="+mj-ea"/>
                <a:cs typeface="+mj-cs"/>
              </a:rPr>
              <a:t>Technology Incorporation</a:t>
            </a:r>
          </a:p>
        </p:txBody>
      </p:sp>
      <p:cxnSp>
        <p:nvCxnSpPr>
          <p:cNvPr id="4" name="Straight Connector 3">
            <a:extLst>
              <a:ext uri="{FF2B5EF4-FFF2-40B4-BE49-F238E27FC236}">
                <a16:creationId xmlns:a16="http://schemas.microsoft.com/office/drawing/2014/main" id="{200D4AD2-45F6-460D-9D6D-AF7E36BC6119}"/>
              </a:ext>
            </a:extLst>
          </p:cNvPr>
          <p:cNvCxnSpPr>
            <a:cxnSpLocks/>
          </p:cNvCxnSpPr>
          <p:nvPr/>
        </p:nvCxnSpPr>
        <p:spPr>
          <a:xfrm>
            <a:off x="168166" y="20589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72BC8A-F7B7-47E4-8991-824680F493BC}"/>
              </a:ext>
            </a:extLst>
          </p:cNvPr>
          <p:cNvCxnSpPr>
            <a:cxnSpLocks/>
          </p:cNvCxnSpPr>
          <p:nvPr/>
        </p:nvCxnSpPr>
        <p:spPr>
          <a:xfrm>
            <a:off x="168166" y="659618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E9B2EFB-65C5-4F06-B8CE-45842C047F14}"/>
              </a:ext>
            </a:extLst>
          </p:cNvPr>
          <p:cNvGrpSpPr/>
          <p:nvPr/>
        </p:nvGrpSpPr>
        <p:grpSpPr>
          <a:xfrm>
            <a:off x="4617539" y="1943759"/>
            <a:ext cx="3047998" cy="3461321"/>
            <a:chOff x="7115498" y="1646849"/>
            <a:chExt cx="3804745" cy="4218749"/>
          </a:xfrm>
        </p:grpSpPr>
        <p:sp>
          <p:nvSpPr>
            <p:cNvPr id="7" name="Frame 6">
              <a:extLst>
                <a:ext uri="{FF2B5EF4-FFF2-40B4-BE49-F238E27FC236}">
                  <a16:creationId xmlns:a16="http://schemas.microsoft.com/office/drawing/2014/main" id="{BC28035F-8E9B-4B33-B6EE-34DB1612E821}"/>
                </a:ext>
              </a:extLst>
            </p:cNvPr>
            <p:cNvSpPr/>
            <p:nvPr/>
          </p:nvSpPr>
          <p:spPr>
            <a:xfrm>
              <a:off x="7115498" y="3984247"/>
              <a:ext cx="3804745" cy="1881351"/>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rgbClr val="C00000">
                  <a:alpha val="98000"/>
                </a:srgb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ED19C88-8C27-4380-B325-96C5532C890F}"/>
                </a:ext>
              </a:extLst>
            </p:cNvPr>
            <p:cNvSpPr/>
            <p:nvPr/>
          </p:nvSpPr>
          <p:spPr>
            <a:xfrm>
              <a:off x="7368477" y="4596395"/>
              <a:ext cx="3298783" cy="972601"/>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DE0BAE7-2FA8-419E-A1A3-866321AFDADB}"/>
                </a:ext>
              </a:extLst>
            </p:cNvPr>
            <p:cNvPicPr>
              <a:picLocks noChangeAspect="1"/>
            </p:cNvPicPr>
            <p:nvPr/>
          </p:nvPicPr>
          <p:blipFill>
            <a:blip r:embed="rId4"/>
            <a:stretch>
              <a:fillRect/>
            </a:stretch>
          </p:blipFill>
          <p:spPr>
            <a:xfrm>
              <a:off x="7368478" y="1646849"/>
              <a:ext cx="3298783" cy="3079531"/>
            </a:xfrm>
            <a:prstGeom prst="rect">
              <a:avLst/>
            </a:prstGeom>
            <a:ln>
              <a:gradFill>
                <a:gsLst>
                  <a:gs pos="0">
                    <a:srgbClr val="C00000"/>
                  </a:gs>
                  <a:gs pos="30000">
                    <a:schemeClr val="bg1"/>
                  </a:gs>
                  <a:gs pos="52000">
                    <a:schemeClr val="bg1"/>
                  </a:gs>
                  <a:gs pos="100000">
                    <a:schemeClr val="bg1"/>
                  </a:gs>
                </a:gsLst>
                <a:lin ang="5400000" scaled="1"/>
              </a:gradFill>
            </a:ln>
            <a:effectLst>
              <a:glow rad="190500">
                <a:schemeClr val="tx1">
                  <a:alpha val="80000"/>
                </a:schemeClr>
              </a:glow>
              <a:reflection endPos="33000" dir="5400000" sy="-100000" algn="bl" rotWithShape="0"/>
            </a:effectLst>
            <a:scene3d>
              <a:camera prst="perspectiveBelow"/>
              <a:lightRig rig="threePt" dir="t"/>
            </a:scene3d>
            <a:sp3d extrusionH="311150"/>
          </p:spPr>
        </p:pic>
      </p:grpSp>
      <p:sp>
        <p:nvSpPr>
          <p:cNvPr id="11" name="Content Placeholder 2">
            <a:extLst>
              <a:ext uri="{FF2B5EF4-FFF2-40B4-BE49-F238E27FC236}">
                <a16:creationId xmlns:a16="http://schemas.microsoft.com/office/drawing/2014/main" id="{ACDB3533-BABF-4C2C-84B8-CAC43D72B8E5}"/>
              </a:ext>
            </a:extLst>
          </p:cNvPr>
          <p:cNvSpPr txBox="1">
            <a:spLocks/>
          </p:cNvSpPr>
          <p:nvPr/>
        </p:nvSpPr>
        <p:spPr>
          <a:xfrm>
            <a:off x="9088266" y="3520084"/>
            <a:ext cx="2503965" cy="2439896"/>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isometricOffAxis2Left"/>
            <a:lightRig rig="threePt" dir="t"/>
          </a:scene3d>
          <a:sp3d extrusionH="190500"/>
        </p:spPr>
        <p:txBody>
          <a:bodyPr vert="horz" lIns="91440" tIns="45720" rIns="91440" bIns="45720" rtlCol="0" anchor="t">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sz="2400" dirty="0"/>
              <a:t>Recruitment and Training</a:t>
            </a:r>
          </a:p>
          <a:p>
            <a:pPr marL="457200" indent="-457200">
              <a:buFont typeface="Courier New" panose="02070309020205020404" pitchFamily="49" charset="0"/>
              <a:buChar char="o"/>
            </a:pPr>
            <a:r>
              <a:rPr lang="en-US" sz="2400" dirty="0"/>
              <a:t>Job Description Integration</a:t>
            </a:r>
          </a:p>
        </p:txBody>
      </p:sp>
      <p:cxnSp>
        <p:nvCxnSpPr>
          <p:cNvPr id="17" name="Straight Connector 16">
            <a:extLst>
              <a:ext uri="{FF2B5EF4-FFF2-40B4-BE49-F238E27FC236}">
                <a16:creationId xmlns:a16="http://schemas.microsoft.com/office/drawing/2014/main" id="{13AEA1CF-A2EB-4B46-8EFB-667B60E8C1B1}"/>
              </a:ext>
            </a:extLst>
          </p:cNvPr>
          <p:cNvCxnSpPr/>
          <p:nvPr/>
        </p:nvCxnSpPr>
        <p:spPr>
          <a:xfrm>
            <a:off x="7642584" y="1943759"/>
            <a:ext cx="2966764" cy="0"/>
          </a:xfrm>
          <a:prstGeom prst="line">
            <a:avLst/>
          </a:prstGeom>
          <a:ln w="38100">
            <a:solidFill>
              <a:schemeClr val="tx1"/>
            </a:solidFill>
            <a:prstDash val="dash"/>
          </a:ln>
          <a:effectLst>
            <a:glow rad="38100">
              <a:srgbClr val="C00000"/>
            </a:glow>
          </a:effectLst>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6FE1180-FD02-438A-B286-04CF0CC4126E}"/>
              </a:ext>
            </a:extLst>
          </p:cNvPr>
          <p:cNvGrpSpPr/>
          <p:nvPr/>
        </p:nvGrpSpPr>
        <p:grpSpPr>
          <a:xfrm>
            <a:off x="1941703" y="1943759"/>
            <a:ext cx="2675836" cy="1191110"/>
            <a:chOff x="1941703" y="1943759"/>
            <a:chExt cx="2675836" cy="1191110"/>
          </a:xfrm>
        </p:grpSpPr>
        <p:cxnSp>
          <p:nvCxnSpPr>
            <p:cNvPr id="15" name="Straight Connector 14">
              <a:extLst>
                <a:ext uri="{FF2B5EF4-FFF2-40B4-BE49-F238E27FC236}">
                  <a16:creationId xmlns:a16="http://schemas.microsoft.com/office/drawing/2014/main" id="{B64ADA4E-90BD-4B15-B20D-EDF719736392}"/>
                </a:ext>
              </a:extLst>
            </p:cNvPr>
            <p:cNvCxnSpPr>
              <a:cxnSpLocks/>
            </p:cNvCxnSpPr>
            <p:nvPr/>
          </p:nvCxnSpPr>
          <p:spPr>
            <a:xfrm>
              <a:off x="1941703" y="1943759"/>
              <a:ext cx="2675836" cy="0"/>
            </a:xfrm>
            <a:prstGeom prst="line">
              <a:avLst/>
            </a:prstGeom>
            <a:ln w="38100">
              <a:solidFill>
                <a:schemeClr val="tx1"/>
              </a:solidFill>
              <a:prstDash val="dash"/>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75A131-4055-4ACA-A8A4-FE2A3D81D0A3}"/>
                </a:ext>
              </a:extLst>
            </p:cNvPr>
            <p:cNvCxnSpPr>
              <a:cxnSpLocks/>
            </p:cNvCxnSpPr>
            <p:nvPr/>
          </p:nvCxnSpPr>
          <p:spPr>
            <a:xfrm>
              <a:off x="1941703" y="1943759"/>
              <a:ext cx="0" cy="1191110"/>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C6505057-DD5E-4E62-96EA-FA1FBBE24829}"/>
              </a:ext>
            </a:extLst>
          </p:cNvPr>
          <p:cNvCxnSpPr>
            <a:cxnSpLocks/>
          </p:cNvCxnSpPr>
          <p:nvPr/>
        </p:nvCxnSpPr>
        <p:spPr>
          <a:xfrm>
            <a:off x="10476103" y="1943759"/>
            <a:ext cx="0" cy="1191110"/>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49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ppt_x</p:attrName>
                                        </p:attrNameLst>
                                      </p:cBhvr>
                                      <p:tavLst>
                                        <p:tav tm="0">
                                          <p:val>
                                            <p:strVal val="#ppt_x"/>
                                          </p:val>
                                        </p:tav>
                                        <p:tav tm="100000">
                                          <p:val>
                                            <p:strVal val="#ppt_x"/>
                                          </p:val>
                                        </p:tav>
                                      </p:tavLst>
                                    </p:anim>
                                    <p:anim calcmode="lin" valueType="num">
                                      <p:cBhvr>
                                        <p:cTn id="14" dur="1800" decel="100000" fill="hold"/>
                                        <p:tgtEl>
                                          <p:spTgt spid="9"/>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ppt_x</p:attrName>
                                        </p:attrNameLst>
                                      </p:cBhvr>
                                      <p:tavLst>
                                        <p:tav tm="0">
                                          <p:val>
                                            <p:strVal val="#ppt_x"/>
                                          </p:val>
                                        </p:tav>
                                        <p:tav tm="100000">
                                          <p:val>
                                            <p:strVal val="#ppt_x"/>
                                          </p:val>
                                        </p:tav>
                                      </p:tavLst>
                                    </p:anim>
                                    <p:anim calcmode="lin" valueType="num">
                                      <p:cBhvr>
                                        <p:cTn id="27" dur="1800" decel="100000" fill="hold"/>
                                        <p:tgtEl>
                                          <p:spTgt spid="12"/>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fade">
                                      <p:cBhvr>
                                        <p:cTn id="31" dur="2000"/>
                                        <p:tgtEl>
                                          <p:spTgt spid="3">
                                            <p:bg/>
                                          </p:spTgt>
                                        </p:tgtEl>
                                      </p:cBhvr>
                                    </p:animEffect>
                                    <p:anim calcmode="lin" valueType="num">
                                      <p:cBhvr>
                                        <p:cTn id="32" dur="2000" fill="hold"/>
                                        <p:tgtEl>
                                          <p:spTgt spid="3">
                                            <p:bg/>
                                          </p:spTgt>
                                        </p:tgtEl>
                                        <p:attrNameLst>
                                          <p:attrName>ppt_x</p:attrName>
                                        </p:attrNameLst>
                                      </p:cBhvr>
                                      <p:tavLst>
                                        <p:tav tm="0">
                                          <p:val>
                                            <p:strVal val="#ppt_x"/>
                                          </p:val>
                                        </p:tav>
                                        <p:tav tm="100000">
                                          <p:val>
                                            <p:strVal val="#ppt_x"/>
                                          </p:val>
                                        </p:tav>
                                      </p:tavLst>
                                    </p:anim>
                                    <p:anim calcmode="lin" valueType="num">
                                      <p:cBhvr>
                                        <p:cTn id="33" dur="1800" decel="100000" fill="hold"/>
                                        <p:tgtEl>
                                          <p:spTgt spid="3">
                                            <p:bg/>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2000"/>
                                        <p:tgtEl>
                                          <p:spTgt spid="3">
                                            <p:txEl>
                                              <p:pRg st="0" end="0"/>
                                            </p:txEl>
                                          </p:spTgt>
                                        </p:tgtEl>
                                      </p:cBhvr>
                                    </p:animEffect>
                                    <p:anim calcmode="lin" valueType="num">
                                      <p:cBhvr>
                                        <p:cTn id="4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2000"/>
                                        <p:tgtEl>
                                          <p:spTgt spid="3">
                                            <p:txEl>
                                              <p:pRg st="1" end="1"/>
                                            </p:txEl>
                                          </p:spTgt>
                                        </p:tgtEl>
                                      </p:cBhvr>
                                    </p:animEffect>
                                    <p:anim calcmode="lin" valueType="num">
                                      <p:cBhvr>
                                        <p:cTn id="4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1750"/>
                                        <p:tgtEl>
                                          <p:spTgt spid="17"/>
                                        </p:tgtEl>
                                      </p:cBhvr>
                                    </p:animEffect>
                                  </p:childTnLst>
                                </p:cTn>
                              </p:par>
                              <p:par>
                                <p:cTn id="56" presetID="22" presetClass="entr" presetSubtype="1"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175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900" decel="100000" fill="hold"/>
                                        <p:tgtEl>
                                          <p:spTgt spid="14"/>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1">
                                            <p:bg/>
                                          </p:spTgt>
                                        </p:tgtEl>
                                        <p:attrNameLst>
                                          <p:attrName>style.visibility</p:attrName>
                                        </p:attrNameLst>
                                      </p:cBhvr>
                                      <p:to>
                                        <p:strVal val="visible"/>
                                      </p:to>
                                    </p:set>
                                    <p:animEffect transition="in" filter="fade">
                                      <p:cBhvr>
                                        <p:cTn id="69" dur="1000"/>
                                        <p:tgtEl>
                                          <p:spTgt spid="11">
                                            <p:bg/>
                                          </p:spTgt>
                                        </p:tgtEl>
                                      </p:cBhvr>
                                    </p:animEffect>
                                    <p:anim calcmode="lin" valueType="num">
                                      <p:cBhvr>
                                        <p:cTn id="70" dur="1000" fill="hold"/>
                                        <p:tgtEl>
                                          <p:spTgt spid="11">
                                            <p:bg/>
                                          </p:spTgt>
                                        </p:tgtEl>
                                        <p:attrNameLst>
                                          <p:attrName>ppt_x</p:attrName>
                                        </p:attrNameLst>
                                      </p:cBhvr>
                                      <p:tavLst>
                                        <p:tav tm="0">
                                          <p:val>
                                            <p:strVal val="#ppt_x"/>
                                          </p:val>
                                        </p:tav>
                                        <p:tav tm="100000">
                                          <p:val>
                                            <p:strVal val="#ppt_x"/>
                                          </p:val>
                                        </p:tav>
                                      </p:tavLst>
                                    </p:anim>
                                    <p:anim calcmode="lin" valueType="num">
                                      <p:cBhvr>
                                        <p:cTn id="71" dur="900" decel="100000" fill="hold"/>
                                        <p:tgtEl>
                                          <p:spTgt spid="11">
                                            <p:bg/>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1">
                                            <p:bg/>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Effect transition="in" filter="fade">
                                      <p:cBhvr>
                                        <p:cTn id="77" dur="1000"/>
                                        <p:tgtEl>
                                          <p:spTgt spid="11">
                                            <p:txEl>
                                              <p:pRg st="0" end="0"/>
                                            </p:txEl>
                                          </p:spTgt>
                                        </p:tgtEl>
                                      </p:cBhvr>
                                    </p:animEffect>
                                    <p:anim calcmode="lin" valueType="num">
                                      <p:cBhvr>
                                        <p:cTn id="7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11">
                                            <p:txEl>
                                              <p:pRg st="1" end="1"/>
                                            </p:txEl>
                                          </p:spTgt>
                                        </p:tgtEl>
                                        <p:attrNameLst>
                                          <p:attrName>style.visibility</p:attrName>
                                        </p:attrNameLst>
                                      </p:cBhvr>
                                      <p:to>
                                        <p:strVal val="visible"/>
                                      </p:to>
                                    </p:set>
                                    <p:animEffect transition="in" filter="fade">
                                      <p:cBhvr>
                                        <p:cTn id="85" dur="1000"/>
                                        <p:tgtEl>
                                          <p:spTgt spid="11">
                                            <p:txEl>
                                              <p:pRg st="1" end="1"/>
                                            </p:txEl>
                                          </p:spTgt>
                                        </p:tgtEl>
                                      </p:cBhvr>
                                    </p:animEffect>
                                    <p:anim calcmode="lin" valueType="num">
                                      <p:cBhvr>
                                        <p:cTn id="8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 grpId="0" animBg="1"/>
      <p:bldP spid="3" grpId="0" uiExpand="1" build="p" animBg="1"/>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1270000" ty="0" sx="100000" sy="94000" flip="none" algn="tl"/>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6E5E7BB-F739-42D4-B832-E719D6ED6296}"/>
              </a:ext>
            </a:extLst>
          </p:cNvPr>
          <p:cNvCxnSpPr>
            <a:cxnSpLocks/>
          </p:cNvCxnSpPr>
          <p:nvPr/>
        </p:nvCxnSpPr>
        <p:spPr>
          <a:xfrm>
            <a:off x="178676" y="153347"/>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3B3DAD-7463-4094-934E-2B57C88C01BA}"/>
              </a:ext>
            </a:extLst>
          </p:cNvPr>
          <p:cNvCxnSpPr>
            <a:cxnSpLocks/>
          </p:cNvCxnSpPr>
          <p:nvPr/>
        </p:nvCxnSpPr>
        <p:spPr>
          <a:xfrm>
            <a:off x="178676" y="6565845"/>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C329FED-D2FD-403A-A9D7-4DE18B8A1BF4}"/>
              </a:ext>
            </a:extLst>
          </p:cNvPr>
          <p:cNvCxnSpPr>
            <a:cxnSpLocks/>
          </p:cNvCxnSpPr>
          <p:nvPr/>
        </p:nvCxnSpPr>
        <p:spPr>
          <a:xfrm>
            <a:off x="2659118" y="3342290"/>
            <a:ext cx="5129048" cy="0"/>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sp>
        <p:nvSpPr>
          <p:cNvPr id="8" name="Frame 7">
            <a:extLst>
              <a:ext uri="{FF2B5EF4-FFF2-40B4-BE49-F238E27FC236}">
                <a16:creationId xmlns:a16="http://schemas.microsoft.com/office/drawing/2014/main" id="{E3791845-9DCA-4BC0-8874-59C98EF3FBA7}"/>
              </a:ext>
            </a:extLst>
          </p:cNvPr>
          <p:cNvSpPr/>
          <p:nvPr/>
        </p:nvSpPr>
        <p:spPr>
          <a:xfrm>
            <a:off x="1103586" y="1050126"/>
            <a:ext cx="1555532" cy="503958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bg1">
                <a:alpha val="98000"/>
              </a:schemeClr>
            </a:glow>
          </a:effectLst>
          <a:scene3d>
            <a:camera prst="isometricOffAxis1Righ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9E6CDA16-4449-4878-A113-34A81F9BAEFA}"/>
              </a:ext>
            </a:extLst>
          </p:cNvPr>
          <p:cNvSpPr>
            <a:spLocks noGrp="1"/>
          </p:cNvSpPr>
          <p:nvPr>
            <p:ph type="title"/>
          </p:nvPr>
        </p:nvSpPr>
        <p:spPr>
          <a:xfrm>
            <a:off x="1399105" y="1213514"/>
            <a:ext cx="1114097" cy="4712804"/>
          </a:xfr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isometricOffAxis1Right"/>
            <a:lightRig rig="threePt" dir="t"/>
          </a:scene3d>
          <a:sp3d extrusionH="190500"/>
        </p:spPr>
        <p:txBody>
          <a:bodyPr vert="vert" lIns="91440" tIns="45720" rIns="91440" bIns="45720" rtlCol="0" anchor="ctr">
            <a:noAutofit/>
          </a:bodyPr>
          <a:lstStyle/>
          <a:p>
            <a:pPr marL="228600" indent="-228600">
              <a:buFont typeface="Arial" panose="020B0604020202020204" pitchFamily="34" charset="0"/>
            </a:pPr>
            <a:r>
              <a:rPr lang="en-US" sz="3200" dirty="0">
                <a:solidFill>
                  <a:schemeClr val="bg1"/>
                </a:solidFill>
              </a:rPr>
              <a:t>Updated Job Descriptions</a:t>
            </a:r>
          </a:p>
        </p:txBody>
      </p:sp>
      <p:sp>
        <p:nvSpPr>
          <p:cNvPr id="22" name="Frame 21">
            <a:extLst>
              <a:ext uri="{FF2B5EF4-FFF2-40B4-BE49-F238E27FC236}">
                <a16:creationId xmlns:a16="http://schemas.microsoft.com/office/drawing/2014/main" id="{4749889C-9266-4C1F-B3AF-4E7D66EC82E8}"/>
              </a:ext>
            </a:extLst>
          </p:cNvPr>
          <p:cNvSpPr/>
          <p:nvPr/>
        </p:nvSpPr>
        <p:spPr>
          <a:xfrm>
            <a:off x="7862966" y="4458166"/>
            <a:ext cx="3656371" cy="154357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98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FF9F39E1-1676-468A-B866-A0CC82A2BE27}"/>
              </a:ext>
            </a:extLst>
          </p:cNvPr>
          <p:cNvSpPr/>
          <p:nvPr/>
        </p:nvSpPr>
        <p:spPr>
          <a:xfrm>
            <a:off x="8106080" y="4774614"/>
            <a:ext cx="3170141" cy="985055"/>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ame 8">
            <a:extLst>
              <a:ext uri="{FF2B5EF4-FFF2-40B4-BE49-F238E27FC236}">
                <a16:creationId xmlns:a16="http://schemas.microsoft.com/office/drawing/2014/main" id="{C9D51478-4048-45F2-98FB-5B21CC23F78C}"/>
              </a:ext>
            </a:extLst>
          </p:cNvPr>
          <p:cNvSpPr/>
          <p:nvPr/>
        </p:nvSpPr>
        <p:spPr>
          <a:xfrm>
            <a:off x="8008883" y="1387366"/>
            <a:ext cx="3415862" cy="3531475"/>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bg1">
                <a:alpha val="98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Content Placeholder 2">
            <a:extLst>
              <a:ext uri="{FF2B5EF4-FFF2-40B4-BE49-F238E27FC236}">
                <a16:creationId xmlns:a16="http://schemas.microsoft.com/office/drawing/2014/main" id="{ED2CF146-A78A-49CD-B106-AFD99F862137}"/>
              </a:ext>
            </a:extLst>
          </p:cNvPr>
          <p:cNvSpPr txBox="1">
            <a:spLocks/>
          </p:cNvSpPr>
          <p:nvPr/>
        </p:nvSpPr>
        <p:spPr>
          <a:xfrm>
            <a:off x="8240947" y="1698479"/>
            <a:ext cx="2954331" cy="2998987"/>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514350" indent="-514350">
              <a:buFont typeface="Courier New" panose="02070309020205020404" pitchFamily="49" charset="0"/>
              <a:buChar char="o"/>
            </a:pPr>
            <a:r>
              <a:rPr lang="en-US" dirty="0"/>
              <a:t>Job Description Oriented</a:t>
            </a:r>
          </a:p>
          <a:p>
            <a:pPr marL="514350" indent="-514350">
              <a:buFont typeface="Courier New" panose="02070309020205020404" pitchFamily="49" charset="0"/>
              <a:buChar char="o"/>
            </a:pPr>
            <a:r>
              <a:rPr lang="en-US" dirty="0"/>
              <a:t>Litigation Avoidance</a:t>
            </a:r>
          </a:p>
          <a:p>
            <a:pPr marL="514350" indent="-514350">
              <a:buFont typeface="Courier New" panose="02070309020205020404" pitchFamily="49" charset="0"/>
              <a:buChar char="o"/>
            </a:pPr>
            <a:r>
              <a:rPr lang="en-US" dirty="0"/>
              <a:t>Example</a:t>
            </a:r>
          </a:p>
          <a:p>
            <a:pPr marL="514350" indent="-514350">
              <a:buFont typeface="Courier New" panose="02070309020205020404" pitchFamily="49" charset="0"/>
              <a:buChar char="o"/>
            </a:pPr>
            <a:r>
              <a:rPr lang="en-US" dirty="0"/>
              <a:t>Lawsuit Prevention</a:t>
            </a:r>
          </a:p>
        </p:txBody>
      </p:sp>
    </p:spTree>
    <p:extLst>
      <p:ext uri="{BB962C8B-B14F-4D97-AF65-F5344CB8AC3E}">
        <p14:creationId xmlns:p14="http://schemas.microsoft.com/office/powerpoint/2010/main" val="80339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ppt_x</p:attrName>
                                        </p:attrNameLst>
                                      </p:cBhvr>
                                      <p:tavLst>
                                        <p:tav tm="0">
                                          <p:val>
                                            <p:strVal val="#ppt_x"/>
                                          </p:val>
                                        </p:tav>
                                        <p:tav tm="100000">
                                          <p:val>
                                            <p:strVal val="#ppt_x"/>
                                          </p:val>
                                        </p:tav>
                                      </p:tavLst>
                                    </p:anim>
                                    <p:anim calcmode="lin" valueType="num">
                                      <p:cBhvr>
                                        <p:cTn id="22" dur="1800" decel="100000" fill="hold"/>
                                        <p:tgtEl>
                                          <p:spTgt spid="9"/>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000"/>
                                        <p:tgtEl>
                                          <p:spTgt spid="23"/>
                                        </p:tgtEl>
                                      </p:cBhvr>
                                    </p:animEffect>
                                    <p:anim calcmode="lin" valueType="num">
                                      <p:cBhvr>
                                        <p:cTn id="27" dur="2000" fill="hold"/>
                                        <p:tgtEl>
                                          <p:spTgt spid="23"/>
                                        </p:tgtEl>
                                        <p:attrNameLst>
                                          <p:attrName>ppt_x</p:attrName>
                                        </p:attrNameLst>
                                      </p:cBhvr>
                                      <p:tavLst>
                                        <p:tav tm="0">
                                          <p:val>
                                            <p:strVal val="#ppt_x"/>
                                          </p:val>
                                        </p:tav>
                                        <p:tav tm="100000">
                                          <p:val>
                                            <p:strVal val="#ppt_x"/>
                                          </p:val>
                                        </p:tav>
                                      </p:tavLst>
                                    </p:anim>
                                    <p:anim calcmode="lin" valueType="num">
                                      <p:cBhvr>
                                        <p:cTn id="28" dur="1800" decel="100000" fill="hold"/>
                                        <p:tgtEl>
                                          <p:spTgt spid="23"/>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23"/>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anim calcmode="lin" valueType="num">
                                      <p:cBhvr>
                                        <p:cTn id="33" dur="2000" fill="hold"/>
                                        <p:tgtEl>
                                          <p:spTgt spid="22"/>
                                        </p:tgtEl>
                                        <p:attrNameLst>
                                          <p:attrName>ppt_x</p:attrName>
                                        </p:attrNameLst>
                                      </p:cBhvr>
                                      <p:tavLst>
                                        <p:tav tm="0">
                                          <p:val>
                                            <p:strVal val="#ppt_x"/>
                                          </p:val>
                                        </p:tav>
                                        <p:tav tm="100000">
                                          <p:val>
                                            <p:strVal val="#ppt_x"/>
                                          </p:val>
                                        </p:tav>
                                      </p:tavLst>
                                    </p:anim>
                                    <p:anim calcmode="lin" valueType="num">
                                      <p:cBhvr>
                                        <p:cTn id="34" dur="1800" decel="100000" fill="hold"/>
                                        <p:tgtEl>
                                          <p:spTgt spid="22"/>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
                                            <p:bg/>
                                          </p:spTgt>
                                        </p:tgtEl>
                                        <p:attrNameLst>
                                          <p:attrName>style.visibility</p:attrName>
                                        </p:attrNameLst>
                                      </p:cBhvr>
                                      <p:to>
                                        <p:strVal val="visible"/>
                                      </p:to>
                                    </p:set>
                                    <p:animEffect transition="in" filter="dissolve">
                                      <p:cBhvr>
                                        <p:cTn id="40" dur="500"/>
                                        <p:tgtEl>
                                          <p:spTgt spid="10">
                                            <p:bg/>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dissolve">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dissolve">
                                      <p:cBhvr>
                                        <p:cTn id="50" dur="500"/>
                                        <p:tgtEl>
                                          <p:spTgt spid="1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dissolve">
                                      <p:cBhvr>
                                        <p:cTn id="55" dur="500"/>
                                        <p:tgtEl>
                                          <p:spTgt spid="1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0">
                                            <p:txEl>
                                              <p:pRg st="3" end="3"/>
                                            </p:txEl>
                                          </p:spTgt>
                                        </p:tgtEl>
                                        <p:attrNameLst>
                                          <p:attrName>style.visibility</p:attrName>
                                        </p:attrNameLst>
                                      </p:cBhvr>
                                      <p:to>
                                        <p:strVal val="visible"/>
                                      </p:to>
                                    </p:set>
                                    <p:animEffect transition="in" filter="dissolve">
                                      <p:cBhvr>
                                        <p:cTn id="6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2" grpId="0" animBg="1"/>
      <p:bldP spid="23" grpId="0" animBg="1"/>
      <p:bldP spid="9" grpId="0" animBg="1"/>
      <p:bldP spid="1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1270000" ty="0" sx="100000" sy="94000" flip="none" algn="tl"/>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29751FF-C02E-4E47-991C-0C81C3DA5C8B}"/>
              </a:ext>
            </a:extLst>
          </p:cNvPr>
          <p:cNvCxnSpPr>
            <a:cxnSpLocks/>
          </p:cNvCxnSpPr>
          <p:nvPr/>
        </p:nvCxnSpPr>
        <p:spPr>
          <a:xfrm>
            <a:off x="189186" y="353044"/>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D90B9F3-FDF2-42BF-B802-110BCA014417}"/>
              </a:ext>
            </a:extLst>
          </p:cNvPr>
          <p:cNvCxnSpPr>
            <a:cxnSpLocks/>
          </p:cNvCxnSpPr>
          <p:nvPr/>
        </p:nvCxnSpPr>
        <p:spPr>
          <a:xfrm>
            <a:off x="115614" y="6512106"/>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6" name="Frame 5">
            <a:extLst>
              <a:ext uri="{FF2B5EF4-FFF2-40B4-BE49-F238E27FC236}">
                <a16:creationId xmlns:a16="http://schemas.microsoft.com/office/drawing/2014/main" id="{72946B56-C44D-4605-98CB-102DAB993AA5}"/>
              </a:ext>
            </a:extLst>
          </p:cNvPr>
          <p:cNvSpPr/>
          <p:nvPr/>
        </p:nvSpPr>
        <p:spPr>
          <a:xfrm>
            <a:off x="9301654" y="692068"/>
            <a:ext cx="1555532" cy="503958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isometricOffAxis2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Title 1">
            <a:extLst>
              <a:ext uri="{FF2B5EF4-FFF2-40B4-BE49-F238E27FC236}">
                <a16:creationId xmlns:a16="http://schemas.microsoft.com/office/drawing/2014/main" id="{8AD25441-2165-467D-998F-CE0840FFD825}"/>
              </a:ext>
            </a:extLst>
          </p:cNvPr>
          <p:cNvSpPr>
            <a:spLocks noGrp="1"/>
          </p:cNvSpPr>
          <p:nvPr>
            <p:ph type="title"/>
          </p:nvPr>
        </p:nvSpPr>
        <p:spPr>
          <a:xfrm>
            <a:off x="9471049" y="855456"/>
            <a:ext cx="1114097" cy="4712804"/>
          </a:xfr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isometricOffAxis2Left"/>
            <a:lightRig rig="threePt" dir="t"/>
          </a:scene3d>
          <a:sp3d extrusionH="190500"/>
        </p:spPr>
        <p:txBody>
          <a:bodyPr vert="vert" lIns="91440" tIns="45720" rIns="91440" bIns="45720" rtlCol="0" anchor="ctr">
            <a:noAutofit/>
          </a:bodyPr>
          <a:lstStyle/>
          <a:p>
            <a:pPr marL="228600" indent="-228600">
              <a:buFont typeface="Arial" panose="020B0604020202020204" pitchFamily="34" charset="0"/>
            </a:pPr>
            <a:r>
              <a:rPr lang="en-US" sz="3200" dirty="0">
                <a:solidFill>
                  <a:schemeClr val="bg1"/>
                </a:solidFill>
              </a:rPr>
              <a:t>Updated Job Descriptions</a:t>
            </a:r>
          </a:p>
        </p:txBody>
      </p:sp>
      <p:cxnSp>
        <p:nvCxnSpPr>
          <p:cNvPr id="10" name="Straight Arrow Connector 9">
            <a:extLst>
              <a:ext uri="{FF2B5EF4-FFF2-40B4-BE49-F238E27FC236}">
                <a16:creationId xmlns:a16="http://schemas.microsoft.com/office/drawing/2014/main" id="{AFF703CE-46F5-42D8-99D1-326C19BDD7C8}"/>
              </a:ext>
            </a:extLst>
          </p:cNvPr>
          <p:cNvCxnSpPr>
            <a:cxnSpLocks/>
          </p:cNvCxnSpPr>
          <p:nvPr/>
        </p:nvCxnSpPr>
        <p:spPr>
          <a:xfrm flipH="1">
            <a:off x="3656246" y="2469930"/>
            <a:ext cx="5645409" cy="0"/>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sp>
        <p:nvSpPr>
          <p:cNvPr id="16" name="Frame 15">
            <a:extLst>
              <a:ext uri="{FF2B5EF4-FFF2-40B4-BE49-F238E27FC236}">
                <a16:creationId xmlns:a16="http://schemas.microsoft.com/office/drawing/2014/main" id="{C06154A0-CB5C-41DD-8039-DD47C7E23E97}"/>
              </a:ext>
            </a:extLst>
          </p:cNvPr>
          <p:cNvSpPr/>
          <p:nvPr/>
        </p:nvSpPr>
        <p:spPr>
          <a:xfrm>
            <a:off x="405156" y="4054128"/>
            <a:ext cx="3382269" cy="154357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7FA7AE84-9AF1-4655-A97B-42B5C5BD4888}"/>
              </a:ext>
            </a:extLst>
          </p:cNvPr>
          <p:cNvSpPr/>
          <p:nvPr/>
        </p:nvSpPr>
        <p:spPr>
          <a:xfrm>
            <a:off x="648270" y="4276969"/>
            <a:ext cx="2902088" cy="1092201"/>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ame 7">
            <a:extLst>
              <a:ext uri="{FF2B5EF4-FFF2-40B4-BE49-F238E27FC236}">
                <a16:creationId xmlns:a16="http://schemas.microsoft.com/office/drawing/2014/main" id="{82CFA8CB-A91E-40FE-87CE-309781808EDC}"/>
              </a:ext>
            </a:extLst>
          </p:cNvPr>
          <p:cNvSpPr/>
          <p:nvPr/>
        </p:nvSpPr>
        <p:spPr>
          <a:xfrm>
            <a:off x="593580" y="1123592"/>
            <a:ext cx="3062666" cy="3329088"/>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Content Placeholder 2">
            <a:extLst>
              <a:ext uri="{FF2B5EF4-FFF2-40B4-BE49-F238E27FC236}">
                <a16:creationId xmlns:a16="http://schemas.microsoft.com/office/drawing/2014/main" id="{2FA38EE1-B0A2-4124-A690-BE6D3E135E50}"/>
              </a:ext>
            </a:extLst>
          </p:cNvPr>
          <p:cNvSpPr txBox="1">
            <a:spLocks/>
          </p:cNvSpPr>
          <p:nvPr/>
        </p:nvSpPr>
        <p:spPr>
          <a:xfrm>
            <a:off x="779465" y="1373294"/>
            <a:ext cx="2648858" cy="2827118"/>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lnSpcReduction="10000"/>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Measures of Clarity</a:t>
            </a:r>
          </a:p>
          <a:p>
            <a:pPr marL="457200" indent="-457200">
              <a:buFont typeface="Courier New" panose="02070309020205020404" pitchFamily="49" charset="0"/>
              <a:buChar char="o"/>
            </a:pPr>
            <a:r>
              <a:rPr lang="en-US" dirty="0"/>
              <a:t>Validate Relevant Target</a:t>
            </a:r>
          </a:p>
          <a:p>
            <a:pPr marL="457200" indent="-457200">
              <a:buFont typeface="Courier New" panose="02070309020205020404" pitchFamily="49" charset="0"/>
              <a:buChar char="o"/>
            </a:pPr>
            <a:r>
              <a:rPr lang="en-US" dirty="0"/>
              <a:t>Maximize Retaining</a:t>
            </a:r>
          </a:p>
          <a:p>
            <a:pPr marL="457200" indent="-457200">
              <a:buFont typeface="Courier New" panose="02070309020205020404" pitchFamily="49" charset="0"/>
              <a:buChar char="o"/>
            </a:pPr>
            <a:r>
              <a:rPr lang="en-US" dirty="0"/>
              <a:t>Examples </a:t>
            </a:r>
          </a:p>
        </p:txBody>
      </p:sp>
    </p:spTree>
    <p:extLst>
      <p:ext uri="{BB962C8B-B14F-4D97-AF65-F5344CB8AC3E}">
        <p14:creationId xmlns:p14="http://schemas.microsoft.com/office/powerpoint/2010/main" val="2095652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20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20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down)">
                                      <p:cBhvr>
                                        <p:cTn id="31" dur="580">
                                          <p:stCondLst>
                                            <p:cond delay="0"/>
                                          </p:stCondLst>
                                        </p:cTn>
                                        <p:tgtEl>
                                          <p:spTgt spid="9">
                                            <p:bg/>
                                          </p:spTgt>
                                        </p:tgtEl>
                                      </p:cBhvr>
                                    </p:animEffect>
                                    <p:anim calcmode="lin" valueType="num">
                                      <p:cBhvr>
                                        <p:cTn id="32"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bg/>
                                          </p:spTgt>
                                        </p:tgtEl>
                                      </p:cBhvr>
                                      <p:to x="100000" y="60000"/>
                                    </p:animScale>
                                    <p:animScale>
                                      <p:cBhvr>
                                        <p:cTn id="38" dur="166" decel="50000">
                                          <p:stCondLst>
                                            <p:cond delay="676"/>
                                          </p:stCondLst>
                                        </p:cTn>
                                        <p:tgtEl>
                                          <p:spTgt spid="9">
                                            <p:bg/>
                                          </p:spTgt>
                                        </p:tgtEl>
                                      </p:cBhvr>
                                      <p:to x="100000" y="100000"/>
                                    </p:animScale>
                                    <p:animScale>
                                      <p:cBhvr>
                                        <p:cTn id="39" dur="26">
                                          <p:stCondLst>
                                            <p:cond delay="1312"/>
                                          </p:stCondLst>
                                        </p:cTn>
                                        <p:tgtEl>
                                          <p:spTgt spid="9">
                                            <p:bg/>
                                          </p:spTgt>
                                        </p:tgtEl>
                                      </p:cBhvr>
                                      <p:to x="100000" y="80000"/>
                                    </p:animScale>
                                    <p:animScale>
                                      <p:cBhvr>
                                        <p:cTn id="40" dur="166" decel="50000">
                                          <p:stCondLst>
                                            <p:cond delay="1338"/>
                                          </p:stCondLst>
                                        </p:cTn>
                                        <p:tgtEl>
                                          <p:spTgt spid="9">
                                            <p:bg/>
                                          </p:spTgt>
                                        </p:tgtEl>
                                      </p:cBhvr>
                                      <p:to x="100000" y="100000"/>
                                    </p:animScale>
                                    <p:animScale>
                                      <p:cBhvr>
                                        <p:cTn id="41" dur="26">
                                          <p:stCondLst>
                                            <p:cond delay="1642"/>
                                          </p:stCondLst>
                                        </p:cTn>
                                        <p:tgtEl>
                                          <p:spTgt spid="9">
                                            <p:bg/>
                                          </p:spTgt>
                                        </p:tgtEl>
                                      </p:cBhvr>
                                      <p:to x="100000" y="90000"/>
                                    </p:animScale>
                                    <p:animScale>
                                      <p:cBhvr>
                                        <p:cTn id="42" dur="166" decel="50000">
                                          <p:stCondLst>
                                            <p:cond delay="1668"/>
                                          </p:stCondLst>
                                        </p:cTn>
                                        <p:tgtEl>
                                          <p:spTgt spid="9">
                                            <p:bg/>
                                          </p:spTgt>
                                        </p:tgtEl>
                                      </p:cBhvr>
                                      <p:to x="100000" y="100000"/>
                                    </p:animScale>
                                    <p:animScale>
                                      <p:cBhvr>
                                        <p:cTn id="43" dur="26">
                                          <p:stCondLst>
                                            <p:cond delay="1808"/>
                                          </p:stCondLst>
                                        </p:cTn>
                                        <p:tgtEl>
                                          <p:spTgt spid="9">
                                            <p:bg/>
                                          </p:spTgt>
                                        </p:tgtEl>
                                      </p:cBhvr>
                                      <p:to x="100000" y="95000"/>
                                    </p:animScale>
                                    <p:animScale>
                                      <p:cBhvr>
                                        <p:cTn id="44" dur="166" decel="50000">
                                          <p:stCondLst>
                                            <p:cond delay="1834"/>
                                          </p:stCondLst>
                                        </p:cTn>
                                        <p:tgtEl>
                                          <p:spTgt spid="9">
                                            <p:bg/>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dissolve">
                                      <p:cBhvr>
                                        <p:cTn id="49" dur="20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dissolve">
                                      <p:cBhvr>
                                        <p:cTn id="54" dur="2000"/>
                                        <p:tgtEl>
                                          <p:spTgt spid="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9">
                                            <p:txEl>
                                              <p:pRg st="2" end="2"/>
                                            </p:txEl>
                                          </p:spTgt>
                                        </p:tgtEl>
                                        <p:attrNameLst>
                                          <p:attrName>style.visibility</p:attrName>
                                        </p:attrNameLst>
                                      </p:cBhvr>
                                      <p:to>
                                        <p:strVal val="visible"/>
                                      </p:to>
                                    </p:set>
                                    <p:animEffect transition="in" filter="dissolve">
                                      <p:cBhvr>
                                        <p:cTn id="59" dur="2000"/>
                                        <p:tgtEl>
                                          <p:spTgt spid="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9">
                                            <p:txEl>
                                              <p:pRg st="3" end="3"/>
                                            </p:txEl>
                                          </p:spTgt>
                                        </p:tgtEl>
                                        <p:attrNameLst>
                                          <p:attrName>style.visibility</p:attrName>
                                        </p:attrNameLst>
                                      </p:cBhvr>
                                      <p:to>
                                        <p:strVal val="visible"/>
                                      </p:to>
                                    </p:set>
                                    <p:animEffect transition="in" filter="dissolve">
                                      <p:cBhvr>
                                        <p:cTn id="64"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17" grpId="0" animBg="1"/>
      <p:bldP spid="8" grpId="0" animBg="1"/>
      <p:bldP spid="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A708D37-46B6-464A-B8B8-831370DB0DC4}"/>
              </a:ext>
            </a:extLst>
          </p:cNvPr>
          <p:cNvCxnSpPr>
            <a:cxnSpLocks/>
          </p:cNvCxnSpPr>
          <p:nvPr/>
        </p:nvCxnSpPr>
        <p:spPr>
          <a:xfrm>
            <a:off x="129919" y="200645"/>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74B0E5C-9F28-4018-96F1-EDC2A6685326}"/>
              </a:ext>
            </a:extLst>
          </p:cNvPr>
          <p:cNvCxnSpPr>
            <a:cxnSpLocks/>
          </p:cNvCxnSpPr>
          <p:nvPr/>
        </p:nvCxnSpPr>
        <p:spPr>
          <a:xfrm>
            <a:off x="129919" y="6576044"/>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6" name="Frame 5">
            <a:extLst>
              <a:ext uri="{FF2B5EF4-FFF2-40B4-BE49-F238E27FC236}">
                <a16:creationId xmlns:a16="http://schemas.microsoft.com/office/drawing/2014/main" id="{8099B414-D933-4BB4-9712-C96219B13930}"/>
              </a:ext>
            </a:extLst>
          </p:cNvPr>
          <p:cNvSpPr/>
          <p:nvPr/>
        </p:nvSpPr>
        <p:spPr>
          <a:xfrm>
            <a:off x="3533893" y="623272"/>
            <a:ext cx="5260044" cy="957094"/>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bg1">
                <a:alpha val="98000"/>
              </a:schemeClr>
            </a:glow>
          </a:effectLst>
          <a:scene3d>
            <a:camera prst="perspectiveBelow"/>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Title 1">
            <a:extLst>
              <a:ext uri="{FF2B5EF4-FFF2-40B4-BE49-F238E27FC236}">
                <a16:creationId xmlns:a16="http://schemas.microsoft.com/office/drawing/2014/main" id="{307F0F5A-9416-41E6-AA4E-D3F92C087C8E}"/>
              </a:ext>
            </a:extLst>
          </p:cNvPr>
          <p:cNvSpPr>
            <a:spLocks noGrp="1"/>
          </p:cNvSpPr>
          <p:nvPr>
            <p:ph type="title"/>
          </p:nvPr>
        </p:nvSpPr>
        <p:spPr>
          <a:xfrm>
            <a:off x="3631640" y="774176"/>
            <a:ext cx="5081624" cy="652902"/>
          </a:xfr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perspectiveBelow"/>
            <a:lightRig rig="threePt" dir="t"/>
          </a:scene3d>
          <a:sp3d extrusionH="190500"/>
        </p:spPr>
        <p:txBody>
          <a:bodyPr vert="horz" lIns="91440" tIns="45720" rIns="91440" bIns="45720" rtlCol="0" anchor="ctr">
            <a:noAutofit/>
          </a:bodyPr>
          <a:lstStyle/>
          <a:p>
            <a:pPr marL="228600" indent="-228600" algn="ctr">
              <a:buFont typeface="Arial" panose="020B0604020202020204" pitchFamily="34" charset="0"/>
            </a:pPr>
            <a:r>
              <a:rPr lang="en-US" sz="3200" dirty="0">
                <a:solidFill>
                  <a:schemeClr val="bg1"/>
                </a:solidFill>
              </a:rPr>
              <a:t>Updated Job Descriptions</a:t>
            </a:r>
          </a:p>
        </p:txBody>
      </p:sp>
      <p:grpSp>
        <p:nvGrpSpPr>
          <p:cNvPr id="15" name="Group 14">
            <a:extLst>
              <a:ext uri="{FF2B5EF4-FFF2-40B4-BE49-F238E27FC236}">
                <a16:creationId xmlns:a16="http://schemas.microsoft.com/office/drawing/2014/main" id="{35E3771E-7593-438E-B0DC-FFD2CA1DF919}"/>
              </a:ext>
            </a:extLst>
          </p:cNvPr>
          <p:cNvGrpSpPr/>
          <p:nvPr/>
        </p:nvGrpSpPr>
        <p:grpSpPr>
          <a:xfrm>
            <a:off x="8611664" y="4423254"/>
            <a:ext cx="2410004" cy="951490"/>
            <a:chOff x="8049233" y="4214756"/>
            <a:chExt cx="3272295" cy="1302520"/>
          </a:xfrm>
        </p:grpSpPr>
        <p:sp>
          <p:nvSpPr>
            <p:cNvPr id="11" name="Frame 10">
              <a:extLst>
                <a:ext uri="{FF2B5EF4-FFF2-40B4-BE49-F238E27FC236}">
                  <a16:creationId xmlns:a16="http://schemas.microsoft.com/office/drawing/2014/main" id="{57077952-A59A-445C-9FCD-FEA39A6CD1E3}"/>
                </a:ext>
              </a:extLst>
            </p:cNvPr>
            <p:cNvSpPr/>
            <p:nvPr/>
          </p:nvSpPr>
          <p:spPr>
            <a:xfrm>
              <a:off x="8049233" y="4214756"/>
              <a:ext cx="3272295" cy="130252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98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80B8D196-3780-4E78-B0A1-F23BE09D94C0}"/>
                </a:ext>
              </a:extLst>
            </p:cNvPr>
            <p:cNvSpPr/>
            <p:nvPr/>
          </p:nvSpPr>
          <p:spPr>
            <a:xfrm>
              <a:off x="8224616" y="4499836"/>
              <a:ext cx="2875184" cy="806897"/>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3" name="Frame 12">
            <a:extLst>
              <a:ext uri="{FF2B5EF4-FFF2-40B4-BE49-F238E27FC236}">
                <a16:creationId xmlns:a16="http://schemas.microsoft.com/office/drawing/2014/main" id="{41744BA8-CB9F-4A3F-91F8-971AFA72EC81}"/>
              </a:ext>
            </a:extLst>
          </p:cNvPr>
          <p:cNvSpPr/>
          <p:nvPr/>
        </p:nvSpPr>
        <p:spPr>
          <a:xfrm>
            <a:off x="8760483" y="2564299"/>
            <a:ext cx="2142650" cy="2139874"/>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203200">
              <a:schemeClr val="tx1">
                <a:alpha val="75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Content Placeholder 2">
            <a:extLst>
              <a:ext uri="{FF2B5EF4-FFF2-40B4-BE49-F238E27FC236}">
                <a16:creationId xmlns:a16="http://schemas.microsoft.com/office/drawing/2014/main" id="{117F6D40-1F08-4CE1-B1EF-B71DB1771869}"/>
              </a:ext>
            </a:extLst>
          </p:cNvPr>
          <p:cNvSpPr txBox="1">
            <a:spLocks/>
          </p:cNvSpPr>
          <p:nvPr/>
        </p:nvSpPr>
        <p:spPr>
          <a:xfrm>
            <a:off x="8910480" y="2730821"/>
            <a:ext cx="1853148" cy="1817216"/>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ctr">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sz="1600" dirty="0"/>
              <a:t>Personality Test</a:t>
            </a:r>
          </a:p>
          <a:p>
            <a:pPr marL="457200" indent="-457200">
              <a:buFont typeface="Courier New" panose="02070309020205020404" pitchFamily="49" charset="0"/>
              <a:buChar char="o"/>
            </a:pPr>
            <a:r>
              <a:rPr lang="en-US" sz="1600" dirty="0"/>
              <a:t>Protective Element</a:t>
            </a:r>
          </a:p>
        </p:txBody>
      </p:sp>
      <p:grpSp>
        <p:nvGrpSpPr>
          <p:cNvPr id="16" name="Group 15">
            <a:extLst>
              <a:ext uri="{FF2B5EF4-FFF2-40B4-BE49-F238E27FC236}">
                <a16:creationId xmlns:a16="http://schemas.microsoft.com/office/drawing/2014/main" id="{990D312E-C861-46D4-A96C-1569AF42FAC1}"/>
              </a:ext>
            </a:extLst>
          </p:cNvPr>
          <p:cNvGrpSpPr/>
          <p:nvPr/>
        </p:nvGrpSpPr>
        <p:grpSpPr>
          <a:xfrm>
            <a:off x="1237985" y="4423254"/>
            <a:ext cx="2524940" cy="951490"/>
            <a:chOff x="8049233" y="4214756"/>
            <a:chExt cx="3272295" cy="1302520"/>
          </a:xfrm>
        </p:grpSpPr>
        <p:sp>
          <p:nvSpPr>
            <p:cNvPr id="17" name="Frame 16">
              <a:extLst>
                <a:ext uri="{FF2B5EF4-FFF2-40B4-BE49-F238E27FC236}">
                  <a16:creationId xmlns:a16="http://schemas.microsoft.com/office/drawing/2014/main" id="{E245E111-9280-483F-8671-A2A6027826DB}"/>
                </a:ext>
              </a:extLst>
            </p:cNvPr>
            <p:cNvSpPr/>
            <p:nvPr/>
          </p:nvSpPr>
          <p:spPr>
            <a:xfrm>
              <a:off x="8049233" y="4214756"/>
              <a:ext cx="3272295" cy="130252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98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 name="Rectangle 17">
              <a:extLst>
                <a:ext uri="{FF2B5EF4-FFF2-40B4-BE49-F238E27FC236}">
                  <a16:creationId xmlns:a16="http://schemas.microsoft.com/office/drawing/2014/main" id="{F6DC3EC7-03BB-448E-9C28-021A6FEE02D8}"/>
                </a:ext>
              </a:extLst>
            </p:cNvPr>
            <p:cNvSpPr/>
            <p:nvPr/>
          </p:nvSpPr>
          <p:spPr>
            <a:xfrm>
              <a:off x="8224616" y="4499836"/>
              <a:ext cx="2875184" cy="806897"/>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sp>
        <p:nvSpPr>
          <p:cNvPr id="19" name="Frame 18">
            <a:extLst>
              <a:ext uri="{FF2B5EF4-FFF2-40B4-BE49-F238E27FC236}">
                <a16:creationId xmlns:a16="http://schemas.microsoft.com/office/drawing/2014/main" id="{4957CB40-FD27-4463-BF29-9EBEFDE119EB}"/>
              </a:ext>
            </a:extLst>
          </p:cNvPr>
          <p:cNvSpPr/>
          <p:nvPr/>
        </p:nvSpPr>
        <p:spPr>
          <a:xfrm>
            <a:off x="1386804" y="2564299"/>
            <a:ext cx="2244836" cy="2139874"/>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203200">
              <a:schemeClr val="tx1">
                <a:alpha val="75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0" name="Content Placeholder 2">
            <a:extLst>
              <a:ext uri="{FF2B5EF4-FFF2-40B4-BE49-F238E27FC236}">
                <a16:creationId xmlns:a16="http://schemas.microsoft.com/office/drawing/2014/main" id="{E0A01523-6A9A-42D4-9523-CF1DFADE8D35}"/>
              </a:ext>
            </a:extLst>
          </p:cNvPr>
          <p:cNvSpPr txBox="1">
            <a:spLocks/>
          </p:cNvSpPr>
          <p:nvPr/>
        </p:nvSpPr>
        <p:spPr>
          <a:xfrm>
            <a:off x="1513440" y="2698758"/>
            <a:ext cx="1974030" cy="1817216"/>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ctr">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sz="1800" dirty="0"/>
              <a:t>Emphasize Incentives</a:t>
            </a:r>
          </a:p>
          <a:p>
            <a:pPr marL="457200" indent="-457200">
              <a:buFont typeface="Courier New" panose="02070309020205020404" pitchFamily="49" charset="0"/>
              <a:buChar char="o"/>
            </a:pPr>
            <a:r>
              <a:rPr lang="en-US" sz="1800" dirty="0"/>
              <a:t>Enhanced Organizational Discussion</a:t>
            </a:r>
          </a:p>
        </p:txBody>
      </p:sp>
      <p:sp>
        <p:nvSpPr>
          <p:cNvPr id="22" name="Star: 10 Points 21">
            <a:extLst>
              <a:ext uri="{FF2B5EF4-FFF2-40B4-BE49-F238E27FC236}">
                <a16:creationId xmlns:a16="http://schemas.microsoft.com/office/drawing/2014/main" id="{BE12DA04-0CB7-4FC1-83B4-5A707887D153}"/>
              </a:ext>
            </a:extLst>
          </p:cNvPr>
          <p:cNvSpPr/>
          <p:nvPr/>
        </p:nvSpPr>
        <p:spPr>
          <a:xfrm>
            <a:off x="5172002" y="2183762"/>
            <a:ext cx="1945932" cy="1811867"/>
          </a:xfrm>
          <a:prstGeom prst="star10">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98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radley Hand ITC" panose="03070402050302030203" pitchFamily="66" charset="0"/>
              </a:rPr>
              <a:t>Performance-Oriented</a:t>
            </a:r>
          </a:p>
        </p:txBody>
      </p:sp>
      <p:cxnSp>
        <p:nvCxnSpPr>
          <p:cNvPr id="23" name="Straight Arrow Connector 22">
            <a:extLst>
              <a:ext uri="{FF2B5EF4-FFF2-40B4-BE49-F238E27FC236}">
                <a16:creationId xmlns:a16="http://schemas.microsoft.com/office/drawing/2014/main" id="{07954DCF-361C-4AB6-A38A-4C40D8F9AEAF}"/>
              </a:ext>
            </a:extLst>
          </p:cNvPr>
          <p:cNvCxnSpPr>
            <a:cxnSpLocks/>
          </p:cNvCxnSpPr>
          <p:nvPr/>
        </p:nvCxnSpPr>
        <p:spPr>
          <a:xfrm>
            <a:off x="9952400" y="1100627"/>
            <a:ext cx="0" cy="1316861"/>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8BC059-D1DE-4EA1-8497-AA2EAC84E490}"/>
              </a:ext>
            </a:extLst>
          </p:cNvPr>
          <p:cNvCxnSpPr>
            <a:cxnSpLocks/>
          </p:cNvCxnSpPr>
          <p:nvPr/>
        </p:nvCxnSpPr>
        <p:spPr>
          <a:xfrm flipH="1">
            <a:off x="2425921" y="1183772"/>
            <a:ext cx="32208" cy="1306735"/>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D0738DD-02B0-4557-9CD4-BCE65D1A024C}"/>
              </a:ext>
            </a:extLst>
          </p:cNvPr>
          <p:cNvCxnSpPr>
            <a:cxnSpLocks/>
          </p:cNvCxnSpPr>
          <p:nvPr/>
        </p:nvCxnSpPr>
        <p:spPr>
          <a:xfrm>
            <a:off x="8802474" y="1100627"/>
            <a:ext cx="1149926" cy="0"/>
          </a:xfrm>
          <a:prstGeom prst="straightConnector1">
            <a:avLst/>
          </a:prstGeom>
          <a:ln w="38100">
            <a:solidFill>
              <a:schemeClr val="tx1"/>
            </a:solidFill>
            <a:prstDash val="dash"/>
            <a:tailEnd type="none"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5965291-1C92-4159-B4E3-06891A76D8A8}"/>
              </a:ext>
            </a:extLst>
          </p:cNvPr>
          <p:cNvCxnSpPr>
            <a:cxnSpLocks/>
          </p:cNvCxnSpPr>
          <p:nvPr/>
        </p:nvCxnSpPr>
        <p:spPr>
          <a:xfrm>
            <a:off x="2458129" y="1100627"/>
            <a:ext cx="1149926" cy="0"/>
          </a:xfrm>
          <a:prstGeom prst="straightConnector1">
            <a:avLst/>
          </a:prstGeom>
          <a:ln w="38100">
            <a:solidFill>
              <a:schemeClr val="tx1"/>
            </a:solidFill>
            <a:prstDash val="dash"/>
            <a:tailEnd type="none"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092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up)">
                                      <p:cBhvr>
                                        <p:cTn id="24" dur="2000"/>
                                        <p:tgtEl>
                                          <p:spTgt spid="45"/>
                                        </p:tgtEl>
                                      </p:cBhvr>
                                    </p:animEffect>
                                  </p:childTnLst>
                                </p:cTn>
                              </p:par>
                              <p:par>
                                <p:cTn id="25" presetID="2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ppt_x</p:attrName>
                                        </p:attrNameLst>
                                      </p:cBhvr>
                                      <p:tavLst>
                                        <p:tav tm="0">
                                          <p:val>
                                            <p:strVal val="#ppt_x"/>
                                          </p:val>
                                        </p:tav>
                                        <p:tav tm="100000">
                                          <p:val>
                                            <p:strVal val="#ppt_x"/>
                                          </p:val>
                                        </p:tav>
                                      </p:tavLst>
                                    </p:anim>
                                    <p:anim calcmode="lin" valueType="num">
                                      <p:cBhvr>
                                        <p:cTn id="34" dur="1800" decel="100000" fill="hold"/>
                                        <p:tgtEl>
                                          <p:spTgt spid="19"/>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19"/>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anim calcmode="lin" valueType="num">
                                      <p:cBhvr>
                                        <p:cTn id="39" dur="2000" fill="hold"/>
                                        <p:tgtEl>
                                          <p:spTgt spid="16"/>
                                        </p:tgtEl>
                                        <p:attrNameLst>
                                          <p:attrName>ppt_x</p:attrName>
                                        </p:attrNameLst>
                                      </p:cBhvr>
                                      <p:tavLst>
                                        <p:tav tm="0">
                                          <p:val>
                                            <p:strVal val="#ppt_x"/>
                                          </p:val>
                                        </p:tav>
                                        <p:tav tm="100000">
                                          <p:val>
                                            <p:strVal val="#ppt_x"/>
                                          </p:val>
                                        </p:tav>
                                      </p:tavLst>
                                    </p:anim>
                                    <p:anim calcmode="lin" valueType="num">
                                      <p:cBhvr>
                                        <p:cTn id="40" dur="1800" decel="100000" fill="hold"/>
                                        <p:tgtEl>
                                          <p:spTgt spid="16"/>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0">
                                            <p:bg/>
                                          </p:spTgt>
                                        </p:tgtEl>
                                        <p:attrNameLst>
                                          <p:attrName>style.visibility</p:attrName>
                                        </p:attrNameLst>
                                      </p:cBhvr>
                                      <p:to>
                                        <p:strVal val="visible"/>
                                      </p:to>
                                    </p:set>
                                    <p:animEffect transition="in" filter="dissolve">
                                      <p:cBhvr>
                                        <p:cTn id="46" dur="2000"/>
                                        <p:tgtEl>
                                          <p:spTgt spid="20">
                                            <p:bg/>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dissolve">
                                      <p:cBhvr>
                                        <p:cTn id="51" dur="2000"/>
                                        <p:tgtEl>
                                          <p:spTgt spid="2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0">
                                            <p:txEl>
                                              <p:pRg st="1" end="1"/>
                                            </p:txEl>
                                          </p:spTgt>
                                        </p:tgtEl>
                                        <p:attrNameLst>
                                          <p:attrName>style.visibility</p:attrName>
                                        </p:attrNameLst>
                                      </p:cBhvr>
                                      <p:to>
                                        <p:strVal val="visible"/>
                                      </p:to>
                                    </p:set>
                                    <p:animEffect transition="in" filter="dissolve">
                                      <p:cBhvr>
                                        <p:cTn id="56" dur="2000"/>
                                        <p:tgtEl>
                                          <p:spTgt spid="2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up)">
                                      <p:cBhvr>
                                        <p:cTn id="61" dur="500"/>
                                        <p:tgtEl>
                                          <p:spTgt spid="41"/>
                                        </p:tgtEl>
                                      </p:cBhvr>
                                    </p:animEffect>
                                  </p:childTnLst>
                                </p:cTn>
                              </p:par>
                              <p:par>
                                <p:cTn id="62" presetID="22" presetClass="entr" presetSubtype="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2000"/>
                                        <p:tgtEl>
                                          <p:spTgt spid="13"/>
                                        </p:tgtEl>
                                      </p:cBhvr>
                                    </p:animEffect>
                                    <p:anim calcmode="lin" valueType="num">
                                      <p:cBhvr>
                                        <p:cTn id="70" dur="2000" fill="hold"/>
                                        <p:tgtEl>
                                          <p:spTgt spid="13"/>
                                        </p:tgtEl>
                                        <p:attrNameLst>
                                          <p:attrName>ppt_x</p:attrName>
                                        </p:attrNameLst>
                                      </p:cBhvr>
                                      <p:tavLst>
                                        <p:tav tm="0">
                                          <p:val>
                                            <p:strVal val="#ppt_x"/>
                                          </p:val>
                                        </p:tav>
                                        <p:tav tm="100000">
                                          <p:val>
                                            <p:strVal val="#ppt_x"/>
                                          </p:val>
                                        </p:tav>
                                      </p:tavLst>
                                    </p:anim>
                                    <p:anim calcmode="lin" valueType="num">
                                      <p:cBhvr>
                                        <p:cTn id="71" dur="1800" decel="100000" fill="hold"/>
                                        <p:tgtEl>
                                          <p:spTgt spid="13"/>
                                        </p:tgtEl>
                                        <p:attrNameLst>
                                          <p:attrName>ppt_y</p:attrName>
                                        </p:attrNameLst>
                                      </p:cBhvr>
                                      <p:tavLst>
                                        <p:tav tm="0">
                                          <p:val>
                                            <p:strVal val="#ppt_y+1"/>
                                          </p:val>
                                        </p:tav>
                                        <p:tav tm="100000">
                                          <p:val>
                                            <p:strVal val="#ppt_y-.03"/>
                                          </p:val>
                                        </p:tav>
                                      </p:tavLst>
                                    </p:anim>
                                    <p:anim calcmode="lin" valueType="num">
                                      <p:cBhvr>
                                        <p:cTn id="72"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2000"/>
                                        <p:tgtEl>
                                          <p:spTgt spid="15"/>
                                        </p:tgtEl>
                                      </p:cBhvr>
                                    </p:animEffect>
                                    <p:anim calcmode="lin" valueType="num">
                                      <p:cBhvr>
                                        <p:cTn id="76" dur="2000" fill="hold"/>
                                        <p:tgtEl>
                                          <p:spTgt spid="15"/>
                                        </p:tgtEl>
                                        <p:attrNameLst>
                                          <p:attrName>ppt_x</p:attrName>
                                        </p:attrNameLst>
                                      </p:cBhvr>
                                      <p:tavLst>
                                        <p:tav tm="0">
                                          <p:val>
                                            <p:strVal val="#ppt_x"/>
                                          </p:val>
                                        </p:tav>
                                        <p:tav tm="100000">
                                          <p:val>
                                            <p:strVal val="#ppt_x"/>
                                          </p:val>
                                        </p:tav>
                                      </p:tavLst>
                                    </p:anim>
                                    <p:anim calcmode="lin" valueType="num">
                                      <p:cBhvr>
                                        <p:cTn id="77" dur="1800" decel="100000" fill="hold"/>
                                        <p:tgtEl>
                                          <p:spTgt spid="15"/>
                                        </p:tgtEl>
                                        <p:attrNameLst>
                                          <p:attrName>ppt_y</p:attrName>
                                        </p:attrNameLst>
                                      </p:cBhvr>
                                      <p:tavLst>
                                        <p:tav tm="0">
                                          <p:val>
                                            <p:strVal val="#ppt_y+1"/>
                                          </p:val>
                                        </p:tav>
                                        <p:tav tm="100000">
                                          <p:val>
                                            <p:strVal val="#ppt_y-.03"/>
                                          </p:val>
                                        </p:tav>
                                      </p:tavLst>
                                    </p:anim>
                                    <p:anim calcmode="lin" valueType="num">
                                      <p:cBhvr>
                                        <p:cTn id="78"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4">
                                            <p:bg/>
                                          </p:spTgt>
                                        </p:tgtEl>
                                        <p:attrNameLst>
                                          <p:attrName>style.visibility</p:attrName>
                                        </p:attrNameLst>
                                      </p:cBhvr>
                                      <p:to>
                                        <p:strVal val="visible"/>
                                      </p:to>
                                    </p:set>
                                    <p:animEffect transition="in" filter="dissolve">
                                      <p:cBhvr>
                                        <p:cTn id="83" dur="2000"/>
                                        <p:tgtEl>
                                          <p:spTgt spid="14">
                                            <p:bg/>
                                          </p:spTgt>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4">
                                            <p:txEl>
                                              <p:pRg st="0" end="0"/>
                                            </p:txEl>
                                          </p:spTgt>
                                        </p:tgtEl>
                                        <p:attrNameLst>
                                          <p:attrName>style.visibility</p:attrName>
                                        </p:attrNameLst>
                                      </p:cBhvr>
                                      <p:to>
                                        <p:strVal val="visible"/>
                                      </p:to>
                                    </p:set>
                                    <p:animEffect transition="in" filter="dissolve">
                                      <p:cBhvr>
                                        <p:cTn id="88" dur="2000"/>
                                        <p:tgtEl>
                                          <p:spTgt spid="14">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14">
                                            <p:txEl>
                                              <p:pRg st="1" end="1"/>
                                            </p:txEl>
                                          </p:spTgt>
                                        </p:tgtEl>
                                        <p:attrNameLst>
                                          <p:attrName>style.visibility</p:attrName>
                                        </p:attrNameLst>
                                      </p:cBhvr>
                                      <p:to>
                                        <p:strVal val="visible"/>
                                      </p:to>
                                    </p:set>
                                    <p:animEffect transition="in" filter="dissolve">
                                      <p:cBhvr>
                                        <p:cTn id="9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build="p" animBg="1"/>
      <p:bldP spid="19" grpId="0" animBg="1"/>
      <p:bldP spid="20" grpId="0" build="p"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1270000" ty="6350" sx="100000" sy="96000" flip="none" algn="tl"/>
        </a:blip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895BD3B-A495-4BE3-B325-BEF4F4A77D09}"/>
              </a:ext>
            </a:extLst>
          </p:cNvPr>
          <p:cNvSpPr/>
          <p:nvPr/>
        </p:nvSpPr>
        <p:spPr>
          <a:xfrm>
            <a:off x="2247817" y="535259"/>
            <a:ext cx="8055910" cy="5709424"/>
          </a:xfrm>
          <a:prstGeom prst="ellipse">
            <a:avLst/>
          </a:prstGeom>
          <a:noFill/>
          <a:ln w="31750">
            <a:solidFill>
              <a:schemeClr val="tx1"/>
            </a:solidFill>
            <a:prstDash val="dash"/>
          </a:ln>
          <a:effectLst>
            <a:glow rad="254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C600031-7E29-412F-9A1A-DAF1136961BD}"/>
              </a:ext>
            </a:extLst>
          </p:cNvPr>
          <p:cNvCxnSpPr>
            <a:cxnSpLocks/>
          </p:cNvCxnSpPr>
          <p:nvPr/>
        </p:nvCxnSpPr>
        <p:spPr>
          <a:xfrm>
            <a:off x="172252" y="386912"/>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401EE8F-D460-4D81-957B-D6EE09F49744}"/>
              </a:ext>
            </a:extLst>
          </p:cNvPr>
          <p:cNvCxnSpPr>
            <a:cxnSpLocks/>
          </p:cNvCxnSpPr>
          <p:nvPr/>
        </p:nvCxnSpPr>
        <p:spPr>
          <a:xfrm>
            <a:off x="172252" y="6372845"/>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10" name="Frame 9">
            <a:extLst>
              <a:ext uri="{FF2B5EF4-FFF2-40B4-BE49-F238E27FC236}">
                <a16:creationId xmlns:a16="http://schemas.microsoft.com/office/drawing/2014/main" id="{38D03AEA-3E8C-4C6A-963D-38B17BB8246A}"/>
              </a:ext>
            </a:extLst>
          </p:cNvPr>
          <p:cNvSpPr/>
          <p:nvPr/>
        </p:nvSpPr>
        <p:spPr>
          <a:xfrm>
            <a:off x="1346200" y="860089"/>
            <a:ext cx="1555532" cy="503958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bg1">
                <a:alpha val="98000"/>
              </a:schemeClr>
            </a:glow>
          </a:effectLst>
          <a:scene3d>
            <a:camera prst="isometricOffAxis1Righ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Title 1">
            <a:extLst>
              <a:ext uri="{FF2B5EF4-FFF2-40B4-BE49-F238E27FC236}">
                <a16:creationId xmlns:a16="http://schemas.microsoft.com/office/drawing/2014/main" id="{1D208082-2AD2-45CD-B030-8AB06E48E438}"/>
              </a:ext>
            </a:extLst>
          </p:cNvPr>
          <p:cNvSpPr txBox="1">
            <a:spLocks/>
          </p:cNvSpPr>
          <p:nvPr/>
        </p:nvSpPr>
        <p:spPr>
          <a:xfrm>
            <a:off x="1641719" y="1023477"/>
            <a:ext cx="1114097" cy="4712804"/>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isometricOffAxis1Right"/>
            <a:lightRig rig="threePt" dir="t"/>
          </a:scene3d>
          <a:sp3d extrusionH="190500"/>
        </p:spPr>
        <p:txBody>
          <a:bodyPr vert="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gn="ctr">
              <a:buFont typeface="Arial" panose="020B0604020202020204" pitchFamily="34" charset="0"/>
              <a:buNone/>
            </a:pPr>
            <a:r>
              <a:rPr lang="en-US" sz="3200" dirty="0">
                <a:solidFill>
                  <a:schemeClr val="bg1"/>
                </a:solidFill>
              </a:rPr>
              <a:t>Updated Job Descriptions</a:t>
            </a:r>
          </a:p>
        </p:txBody>
      </p:sp>
      <p:sp>
        <p:nvSpPr>
          <p:cNvPr id="13" name="Frame 12">
            <a:extLst>
              <a:ext uri="{FF2B5EF4-FFF2-40B4-BE49-F238E27FC236}">
                <a16:creationId xmlns:a16="http://schemas.microsoft.com/office/drawing/2014/main" id="{A6CFCBF5-FFB9-45ED-8E36-3D0BA006E917}"/>
              </a:ext>
            </a:extLst>
          </p:cNvPr>
          <p:cNvSpPr/>
          <p:nvPr/>
        </p:nvSpPr>
        <p:spPr>
          <a:xfrm>
            <a:off x="8770283" y="3990461"/>
            <a:ext cx="3320700" cy="1357645"/>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57A9F5AD-A614-4155-B4EF-917F97B84237}"/>
              </a:ext>
            </a:extLst>
          </p:cNvPr>
          <p:cNvSpPr/>
          <p:nvPr/>
        </p:nvSpPr>
        <p:spPr>
          <a:xfrm>
            <a:off x="8964150" y="4220786"/>
            <a:ext cx="2932966" cy="951667"/>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ame 14">
            <a:extLst>
              <a:ext uri="{FF2B5EF4-FFF2-40B4-BE49-F238E27FC236}">
                <a16:creationId xmlns:a16="http://schemas.microsoft.com/office/drawing/2014/main" id="{B12117CE-0F72-4D84-A0B8-278FF7631030}"/>
              </a:ext>
            </a:extLst>
          </p:cNvPr>
          <p:cNvSpPr/>
          <p:nvPr/>
        </p:nvSpPr>
        <p:spPr>
          <a:xfrm>
            <a:off x="8937551" y="1576869"/>
            <a:ext cx="3066755" cy="2724183"/>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Content Placeholder 2">
            <a:extLst>
              <a:ext uri="{FF2B5EF4-FFF2-40B4-BE49-F238E27FC236}">
                <a16:creationId xmlns:a16="http://schemas.microsoft.com/office/drawing/2014/main" id="{95B6AFC6-B1F8-4D59-89AD-811910904194}"/>
              </a:ext>
            </a:extLst>
          </p:cNvPr>
          <p:cNvSpPr txBox="1">
            <a:spLocks/>
          </p:cNvSpPr>
          <p:nvPr/>
        </p:nvSpPr>
        <p:spPr>
          <a:xfrm>
            <a:off x="9138295" y="1759017"/>
            <a:ext cx="2652395" cy="2313423"/>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fontScale="92500" lnSpcReduction="10000"/>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Benefits</a:t>
            </a:r>
          </a:p>
          <a:p>
            <a:pPr marL="457200" indent="-457200">
              <a:buFont typeface="Courier New" panose="02070309020205020404" pitchFamily="49" charset="0"/>
              <a:buChar char="o"/>
            </a:pPr>
            <a:r>
              <a:rPr lang="en-US" dirty="0"/>
              <a:t>Software Sources</a:t>
            </a:r>
          </a:p>
          <a:p>
            <a:pPr marL="457200" indent="-457200">
              <a:buFont typeface="Courier New" panose="02070309020205020404" pitchFamily="49" charset="0"/>
              <a:buChar char="o"/>
            </a:pPr>
            <a:r>
              <a:rPr lang="en-US" dirty="0"/>
              <a:t>Convenience for Job Seekers</a:t>
            </a:r>
          </a:p>
          <a:p>
            <a:pPr marL="457200" indent="-457200">
              <a:buFont typeface="Courier New" panose="02070309020205020404" pitchFamily="49" charset="0"/>
              <a:buChar char="o"/>
            </a:pPr>
            <a:r>
              <a:rPr lang="en-US" dirty="0"/>
              <a:t>Heighten Search Engine</a:t>
            </a:r>
          </a:p>
          <a:p>
            <a:pPr marL="457200" indent="-457200">
              <a:buFont typeface="Courier New" panose="02070309020205020404" pitchFamily="49" charset="0"/>
              <a:buChar char="o"/>
            </a:pPr>
            <a:endParaRPr lang="en-US" dirty="0"/>
          </a:p>
        </p:txBody>
      </p:sp>
    </p:spTree>
    <p:extLst>
      <p:ext uri="{BB962C8B-B14F-4D97-AF65-F5344CB8AC3E}">
        <p14:creationId xmlns:p14="http://schemas.microsoft.com/office/powerpoint/2010/main" val="3977643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000"/>
                                        <p:tgtEl>
                                          <p:spTgt spid="15"/>
                                        </p:tgtEl>
                                        <p:attrNameLst>
                                          <p:attrName>ppt_y</p:attrName>
                                        </p:attrNameLst>
                                      </p:cBhvr>
                                      <p:tavLst>
                                        <p:tav tm="0">
                                          <p:val>
                                            <p:strVal val="#ppt_y+#ppt_h*1.125000"/>
                                          </p:val>
                                        </p:tav>
                                        <p:tav tm="100000">
                                          <p:val>
                                            <p:strVal val="#ppt_y"/>
                                          </p:val>
                                        </p:tav>
                                      </p:tavLst>
                                    </p:anim>
                                    <p:animEffect transition="in" filter="wipe(up)">
                                      <p:cBhvr>
                                        <p:cTn id="42" dur="2000"/>
                                        <p:tgtEl>
                                          <p:spTgt spid="1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000"/>
                                        <p:tgtEl>
                                          <p:spTgt spid="14"/>
                                        </p:tgtEl>
                                        <p:attrNameLst>
                                          <p:attrName>ppt_y</p:attrName>
                                        </p:attrNameLst>
                                      </p:cBhvr>
                                      <p:tavLst>
                                        <p:tav tm="0">
                                          <p:val>
                                            <p:strVal val="#ppt_y+#ppt_h*1.125000"/>
                                          </p:val>
                                        </p:tav>
                                        <p:tav tm="100000">
                                          <p:val>
                                            <p:strVal val="#ppt_y"/>
                                          </p:val>
                                        </p:tav>
                                      </p:tavLst>
                                    </p:anim>
                                    <p:animEffect transition="in" filter="wipe(up)">
                                      <p:cBhvr>
                                        <p:cTn id="46" dur="2000"/>
                                        <p:tgtEl>
                                          <p:spTgt spid="14"/>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2000"/>
                                        <p:tgtEl>
                                          <p:spTgt spid="13"/>
                                        </p:tgtEl>
                                        <p:attrNameLst>
                                          <p:attrName>ppt_y</p:attrName>
                                        </p:attrNameLst>
                                      </p:cBhvr>
                                      <p:tavLst>
                                        <p:tav tm="0">
                                          <p:val>
                                            <p:strVal val="#ppt_y+#ppt_h*1.125000"/>
                                          </p:val>
                                        </p:tav>
                                        <p:tav tm="100000">
                                          <p:val>
                                            <p:strVal val="#ppt_y"/>
                                          </p:val>
                                        </p:tav>
                                      </p:tavLst>
                                    </p:anim>
                                    <p:animEffect transition="in" filter="wipe(up)">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bg/>
                                          </p:spTgt>
                                        </p:tgtEl>
                                        <p:attrNameLst>
                                          <p:attrName>style.visibility</p:attrName>
                                        </p:attrNameLst>
                                      </p:cBhvr>
                                      <p:to>
                                        <p:strVal val="visible"/>
                                      </p:to>
                                    </p:set>
                                    <p:animEffect transition="in" filter="barn(inVertical)">
                                      <p:cBhvr>
                                        <p:cTn id="55" dur="2000"/>
                                        <p:tgtEl>
                                          <p:spTgt spid="16">
                                            <p:bg/>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barn(inVertical)">
                                      <p:cBhvr>
                                        <p:cTn id="60" dur="20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xEl>
                                              <p:pRg st="1" end="1"/>
                                            </p:txEl>
                                          </p:spTgt>
                                        </p:tgtEl>
                                        <p:attrNameLst>
                                          <p:attrName>style.visibility</p:attrName>
                                        </p:attrNameLst>
                                      </p:cBhvr>
                                      <p:to>
                                        <p:strVal val="visible"/>
                                      </p:to>
                                    </p:set>
                                    <p:animEffect transition="in" filter="barn(inVertical)">
                                      <p:cBhvr>
                                        <p:cTn id="65" dur="2000"/>
                                        <p:tgtEl>
                                          <p:spTgt spid="16">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6">
                                            <p:txEl>
                                              <p:pRg st="2" end="2"/>
                                            </p:txEl>
                                          </p:spTgt>
                                        </p:tgtEl>
                                        <p:attrNameLst>
                                          <p:attrName>style.visibility</p:attrName>
                                        </p:attrNameLst>
                                      </p:cBhvr>
                                      <p:to>
                                        <p:strVal val="visible"/>
                                      </p:to>
                                    </p:set>
                                    <p:animEffect transition="in" filter="barn(inVertical)">
                                      <p:cBhvr>
                                        <p:cTn id="70" dur="2000"/>
                                        <p:tgtEl>
                                          <p:spTgt spid="16">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6">
                                            <p:txEl>
                                              <p:pRg st="3" end="3"/>
                                            </p:txEl>
                                          </p:spTgt>
                                        </p:tgtEl>
                                        <p:attrNameLst>
                                          <p:attrName>style.visibility</p:attrName>
                                        </p:attrNameLst>
                                      </p:cBhvr>
                                      <p:to>
                                        <p:strVal val="visible"/>
                                      </p:to>
                                    </p:set>
                                    <p:animEffect transition="in" filter="barn(inVertical)">
                                      <p:cBhvr>
                                        <p:cTn id="75"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extLst>
              <a:ext uri="{BEBA8EAE-BF5A-486C-A8C5-ECC9F3942E4B}">
                <a14:imgProps xmlns:a14="http://schemas.microsoft.com/office/drawing/2010/main">
                  <a14:imgLayer r:embed="rId4">
                    <a14:imgEffect>
                      <a14:artisticPlasticWrap/>
                    </a14:imgEffect>
                    <a14:imgEffect>
                      <a14:colorTemperature colorTemp="7200"/>
                    </a14:imgEffect>
                  </a14:imgLayer>
                </a14:imgProps>
              </a:ext>
            </a:extLst>
          </a:blip>
          <a:srcRect/>
          <a:tile tx="0" ty="0" sx="100000" sy="100000" flip="y" algn="tl"/>
        </a:blip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00636CB9-EE56-4461-84C8-0C6D39F08573}"/>
              </a:ext>
            </a:extLst>
          </p:cNvPr>
          <p:cNvCxnSpPr>
            <a:cxnSpLocks/>
          </p:cNvCxnSpPr>
          <p:nvPr/>
        </p:nvCxnSpPr>
        <p:spPr>
          <a:xfrm flipV="1">
            <a:off x="2454733" y="4656035"/>
            <a:ext cx="5273062" cy="1"/>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99A5D4C-C022-41EA-9394-CE9A95632932}"/>
              </a:ext>
            </a:extLst>
          </p:cNvPr>
          <p:cNvCxnSpPr>
            <a:cxnSpLocks/>
          </p:cNvCxnSpPr>
          <p:nvPr/>
        </p:nvCxnSpPr>
        <p:spPr>
          <a:xfrm>
            <a:off x="83698" y="26424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567221-E5F3-4A0A-9AAC-5CBC1491F2AE}"/>
              </a:ext>
            </a:extLst>
          </p:cNvPr>
          <p:cNvCxnSpPr>
            <a:cxnSpLocks/>
          </p:cNvCxnSpPr>
          <p:nvPr/>
        </p:nvCxnSpPr>
        <p:spPr>
          <a:xfrm>
            <a:off x="172252" y="659586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6" name="Frame 5">
            <a:extLst>
              <a:ext uri="{FF2B5EF4-FFF2-40B4-BE49-F238E27FC236}">
                <a16:creationId xmlns:a16="http://schemas.microsoft.com/office/drawing/2014/main" id="{0B4F62F5-F363-421B-AFB8-666BD080CE6A}"/>
              </a:ext>
            </a:extLst>
          </p:cNvPr>
          <p:cNvSpPr/>
          <p:nvPr/>
        </p:nvSpPr>
        <p:spPr>
          <a:xfrm>
            <a:off x="1045117" y="1216187"/>
            <a:ext cx="1555532" cy="5039580"/>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bg1">
                <a:alpha val="98000"/>
              </a:schemeClr>
            </a:glow>
          </a:effectLst>
          <a:scene3d>
            <a:camera prst="isometricOffAxis1Righ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Title 1">
            <a:extLst>
              <a:ext uri="{FF2B5EF4-FFF2-40B4-BE49-F238E27FC236}">
                <a16:creationId xmlns:a16="http://schemas.microsoft.com/office/drawing/2014/main" id="{F67A4395-DD42-411A-9B19-4DCF8537235D}"/>
              </a:ext>
            </a:extLst>
          </p:cNvPr>
          <p:cNvSpPr txBox="1">
            <a:spLocks/>
          </p:cNvSpPr>
          <p:nvPr/>
        </p:nvSpPr>
        <p:spPr>
          <a:xfrm>
            <a:off x="1340636" y="1379575"/>
            <a:ext cx="1114097" cy="4712804"/>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isometricOffAxis1Right"/>
            <a:lightRig rig="threePt" dir="t"/>
          </a:scene3d>
          <a:sp3d extrusionH="190500"/>
        </p:spPr>
        <p:txBody>
          <a:bodyPr vert="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gn="ctr">
              <a:buFont typeface="Arial" panose="020B0604020202020204" pitchFamily="34" charset="0"/>
              <a:buNone/>
            </a:pPr>
            <a:r>
              <a:rPr lang="en-US" sz="3200" dirty="0">
                <a:solidFill>
                  <a:schemeClr val="bg1"/>
                </a:solidFill>
              </a:rPr>
              <a:t>Recruitment</a:t>
            </a:r>
          </a:p>
        </p:txBody>
      </p:sp>
      <p:sp>
        <p:nvSpPr>
          <p:cNvPr id="8" name="Frame 7">
            <a:extLst>
              <a:ext uri="{FF2B5EF4-FFF2-40B4-BE49-F238E27FC236}">
                <a16:creationId xmlns:a16="http://schemas.microsoft.com/office/drawing/2014/main" id="{39B6DCAF-E418-4255-A2E4-8AA5AAAE8665}"/>
              </a:ext>
            </a:extLst>
          </p:cNvPr>
          <p:cNvSpPr/>
          <p:nvPr/>
        </p:nvSpPr>
        <p:spPr>
          <a:xfrm>
            <a:off x="7828157" y="1198016"/>
            <a:ext cx="3904390" cy="1893469"/>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Below"/>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sp>
        <p:nvSpPr>
          <p:cNvPr id="9" name="Rectangle 8">
            <a:extLst>
              <a:ext uri="{FF2B5EF4-FFF2-40B4-BE49-F238E27FC236}">
                <a16:creationId xmlns:a16="http://schemas.microsoft.com/office/drawing/2014/main" id="{0B6D6A7B-86C0-49FE-878E-0365DC06BE56}"/>
              </a:ext>
            </a:extLst>
          </p:cNvPr>
          <p:cNvSpPr/>
          <p:nvPr/>
        </p:nvSpPr>
        <p:spPr>
          <a:xfrm>
            <a:off x="8089505" y="1483112"/>
            <a:ext cx="3381694" cy="1292389"/>
          </a:xfrm>
          <a:prstGeom prst="rect">
            <a:avLst/>
          </a:prstGeom>
          <a:solidFill>
            <a:schemeClr val="bg1"/>
          </a:solidFill>
          <a:effectLst>
            <a:reflection blurRad="6350" stA="52000" endA="300" endPos="35000" dist="596900" dir="5400000" sy="-100000" algn="bl" rotWithShape="0"/>
          </a:effectLst>
          <a:scene3d>
            <a:camera prst="perspectiveBelow"/>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Four Step Process</a:t>
            </a:r>
          </a:p>
        </p:txBody>
      </p:sp>
      <p:sp>
        <p:nvSpPr>
          <p:cNvPr id="10" name="Frame 9">
            <a:extLst>
              <a:ext uri="{FF2B5EF4-FFF2-40B4-BE49-F238E27FC236}">
                <a16:creationId xmlns:a16="http://schemas.microsoft.com/office/drawing/2014/main" id="{70E03526-024B-4684-8277-9AAC0E478372}"/>
              </a:ext>
            </a:extLst>
          </p:cNvPr>
          <p:cNvSpPr/>
          <p:nvPr/>
        </p:nvSpPr>
        <p:spPr>
          <a:xfrm>
            <a:off x="7906216" y="2965587"/>
            <a:ext cx="3826331" cy="3173274"/>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Content Placeholder 2">
            <a:extLst>
              <a:ext uri="{FF2B5EF4-FFF2-40B4-BE49-F238E27FC236}">
                <a16:creationId xmlns:a16="http://schemas.microsoft.com/office/drawing/2014/main" id="{ECF610FC-531C-4DFB-BBBB-C9A1D41AC2C8}"/>
              </a:ext>
            </a:extLst>
          </p:cNvPr>
          <p:cNvSpPr txBox="1">
            <a:spLocks/>
          </p:cNvSpPr>
          <p:nvPr/>
        </p:nvSpPr>
        <p:spPr>
          <a:xfrm>
            <a:off x="8137237" y="3204825"/>
            <a:ext cx="3381694" cy="2694799"/>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st="63500" dir="5400000" sy="-100000" algn="bl" rotWithShape="0"/>
          </a:effectLst>
          <a:scene3d>
            <a:camera prst="obliqueTopLeft"/>
            <a:lightRig rig="threePt" dir="t"/>
          </a:scene3d>
          <a:sp3d z="127000" extrusionH="190500"/>
        </p:spPr>
        <p:txBody>
          <a:bodyPr vert="horz" lIns="91440" tIns="45720" rIns="91440" bIns="45720" rtlCol="0" anchor="t">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Step 1: Requisition Development</a:t>
            </a:r>
          </a:p>
          <a:p>
            <a:pPr marL="457200" indent="-457200">
              <a:buFont typeface="Courier New" panose="02070309020205020404" pitchFamily="49" charset="0"/>
              <a:buChar char="o"/>
            </a:pPr>
            <a:r>
              <a:rPr lang="en-US" dirty="0"/>
              <a:t>Step 2: Attracting Candidates</a:t>
            </a:r>
          </a:p>
          <a:p>
            <a:pPr marL="457200" indent="-457200">
              <a:buFont typeface="Courier New" panose="02070309020205020404" pitchFamily="49" charset="0"/>
              <a:buChar char="o"/>
            </a:pPr>
            <a:r>
              <a:rPr lang="en-US" dirty="0"/>
              <a:t>Step 3: Screening</a:t>
            </a:r>
          </a:p>
          <a:p>
            <a:pPr marL="457200" indent="-457200">
              <a:buFont typeface="Courier New" panose="02070309020205020404" pitchFamily="49" charset="0"/>
              <a:buChar char="o"/>
            </a:pPr>
            <a:r>
              <a:rPr lang="en-US" dirty="0"/>
              <a:t>Step4: Hiring </a:t>
            </a:r>
          </a:p>
        </p:txBody>
      </p:sp>
      <p:cxnSp>
        <p:nvCxnSpPr>
          <p:cNvPr id="15" name="Straight Arrow Connector 14">
            <a:extLst>
              <a:ext uri="{FF2B5EF4-FFF2-40B4-BE49-F238E27FC236}">
                <a16:creationId xmlns:a16="http://schemas.microsoft.com/office/drawing/2014/main" id="{0FE7DE3E-8FA6-4376-8462-81F3C40BDD75}"/>
              </a:ext>
            </a:extLst>
          </p:cNvPr>
          <p:cNvCxnSpPr>
            <a:cxnSpLocks/>
          </p:cNvCxnSpPr>
          <p:nvPr/>
        </p:nvCxnSpPr>
        <p:spPr>
          <a:xfrm>
            <a:off x="2600649" y="1828800"/>
            <a:ext cx="5127146" cy="0"/>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976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2000"/>
                                        <p:tgtEl>
                                          <p:spTgt spid="9"/>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edg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bg/>
                                          </p:spTgt>
                                        </p:tgtEl>
                                        <p:attrNameLst>
                                          <p:attrName>style.visibility</p:attrName>
                                        </p:attrNameLst>
                                      </p:cBhvr>
                                      <p:to>
                                        <p:strVal val="visible"/>
                                      </p:to>
                                    </p:set>
                                    <p:anim calcmode="lin" valueType="num">
                                      <p:cBhvr>
                                        <p:cTn id="34" dur="2000" fill="hold"/>
                                        <p:tgtEl>
                                          <p:spTgt spid="11">
                                            <p:bg/>
                                          </p:spTgt>
                                        </p:tgtEl>
                                        <p:attrNameLst>
                                          <p:attrName>ppt_w</p:attrName>
                                        </p:attrNameLst>
                                      </p:cBhvr>
                                      <p:tavLst>
                                        <p:tav tm="0">
                                          <p:val>
                                            <p:fltVal val="0"/>
                                          </p:val>
                                        </p:tav>
                                        <p:tav tm="100000">
                                          <p:val>
                                            <p:strVal val="#ppt_w"/>
                                          </p:val>
                                        </p:tav>
                                      </p:tavLst>
                                    </p:anim>
                                    <p:anim calcmode="lin" valueType="num">
                                      <p:cBhvr>
                                        <p:cTn id="35" dur="2000" fill="hold"/>
                                        <p:tgtEl>
                                          <p:spTgt spid="11">
                                            <p:bg/>
                                          </p:spTgt>
                                        </p:tgtEl>
                                        <p:attrNameLst>
                                          <p:attrName>ppt_h</p:attrName>
                                        </p:attrNameLst>
                                      </p:cBhvr>
                                      <p:tavLst>
                                        <p:tav tm="0">
                                          <p:val>
                                            <p:fltVal val="0"/>
                                          </p:val>
                                        </p:tav>
                                        <p:tav tm="100000">
                                          <p:val>
                                            <p:strVal val="#ppt_h"/>
                                          </p:val>
                                        </p:tav>
                                      </p:tavLst>
                                    </p:anim>
                                    <p:animEffect transition="in" filter="fade">
                                      <p:cBhvr>
                                        <p:cTn id="36" dur="2000"/>
                                        <p:tgtEl>
                                          <p:spTgt spid="11">
                                            <p:bg/>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p:cTn id="41"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2"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3" dur="20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xEl>
                                              <p:pRg st="1" end="1"/>
                                            </p:txEl>
                                          </p:spTgt>
                                        </p:tgtEl>
                                        <p:attrNameLst>
                                          <p:attrName>style.visibility</p:attrName>
                                        </p:attrNameLst>
                                      </p:cBhvr>
                                      <p:to>
                                        <p:strVal val="visible"/>
                                      </p:to>
                                    </p:set>
                                    <p:anim calcmode="lin" valueType="num">
                                      <p:cBhvr>
                                        <p:cTn id="48" dur="2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49" dur="20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50" dur="20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p:cTn id="55" dur="2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56" dur="2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57" dur="20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 calcmode="lin" valueType="num">
                                      <p:cBhvr>
                                        <p:cTn id="62" dur="2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63" dur="20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64"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a14:imgEffect>
                    <a14:imgEffect>
                      <a14:colorTemperature colorTemp="7200"/>
                    </a14:imgEffect>
                  </a14:imgLayer>
                </a14:imgProps>
              </a:ext>
            </a:extLst>
          </a:blip>
          <a:srcRect/>
          <a:tile tx="0" ty="0" sx="100000" sy="100000" flip="y" algn="tl"/>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99A5D4C-C022-41EA-9394-CE9A95632932}"/>
              </a:ext>
            </a:extLst>
          </p:cNvPr>
          <p:cNvCxnSpPr>
            <a:cxnSpLocks/>
          </p:cNvCxnSpPr>
          <p:nvPr/>
        </p:nvCxnSpPr>
        <p:spPr>
          <a:xfrm>
            <a:off x="273269" y="197341"/>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567221-E5F3-4A0A-9AAC-5CBC1491F2AE}"/>
              </a:ext>
            </a:extLst>
          </p:cNvPr>
          <p:cNvCxnSpPr>
            <a:cxnSpLocks/>
          </p:cNvCxnSpPr>
          <p:nvPr/>
        </p:nvCxnSpPr>
        <p:spPr>
          <a:xfrm>
            <a:off x="172252" y="659586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9BA58BD-0D87-4840-84FC-88FCA639EB71}"/>
              </a:ext>
            </a:extLst>
          </p:cNvPr>
          <p:cNvCxnSpPr>
            <a:cxnSpLocks/>
          </p:cNvCxnSpPr>
          <p:nvPr/>
        </p:nvCxnSpPr>
        <p:spPr>
          <a:xfrm>
            <a:off x="2454733" y="851641"/>
            <a:ext cx="7882447" cy="0"/>
          </a:xfrm>
          <a:prstGeom prst="straightConnector1">
            <a:avLst/>
          </a:prstGeom>
          <a:ln w="38100">
            <a:solidFill>
              <a:schemeClr val="tx1"/>
            </a:solidFill>
            <a:prstDash val="dash"/>
            <a:tailEnd type="none"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sp>
        <p:nvSpPr>
          <p:cNvPr id="7" name="Frame 6">
            <a:extLst>
              <a:ext uri="{FF2B5EF4-FFF2-40B4-BE49-F238E27FC236}">
                <a16:creationId xmlns:a16="http://schemas.microsoft.com/office/drawing/2014/main" id="{A207B4AD-78FD-4E63-AADF-3BF7C898D1E2}"/>
              </a:ext>
            </a:extLst>
          </p:cNvPr>
          <p:cNvSpPr/>
          <p:nvPr/>
        </p:nvSpPr>
        <p:spPr>
          <a:xfrm>
            <a:off x="9606947" y="1778577"/>
            <a:ext cx="1114096" cy="3730978"/>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bg1">
                <a:alpha val="98000"/>
              </a:schemeClr>
            </a:glow>
          </a:effectLst>
          <a:scene3d>
            <a:camera prst="isometricOffAxis2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Title 1">
            <a:extLst>
              <a:ext uri="{FF2B5EF4-FFF2-40B4-BE49-F238E27FC236}">
                <a16:creationId xmlns:a16="http://schemas.microsoft.com/office/drawing/2014/main" id="{0A21EA0C-2A8B-4D3C-9FFF-3B0EB0317C79}"/>
              </a:ext>
            </a:extLst>
          </p:cNvPr>
          <p:cNvSpPr txBox="1">
            <a:spLocks/>
          </p:cNvSpPr>
          <p:nvPr/>
        </p:nvSpPr>
        <p:spPr>
          <a:xfrm>
            <a:off x="9765028" y="1883718"/>
            <a:ext cx="797934" cy="3489054"/>
          </a:xfrm>
          <a:prstGeom prst="rect">
            <a:avLst/>
          </a:prstGeom>
          <a:solidFill>
            <a:srgbClr val="C00000">
              <a:alpha val="50000"/>
            </a:srgb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effectLst>
          <a:scene3d>
            <a:camera prst="isometricOffAxis2Left"/>
            <a:lightRig rig="threePt" dir="t"/>
          </a:scene3d>
          <a:sp3d extrusionH="190500"/>
        </p:spPr>
        <p:txBody>
          <a:bodyPr vert="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gn="ctr">
              <a:buFont typeface="Arial" panose="020B0604020202020204" pitchFamily="34" charset="0"/>
              <a:buNone/>
            </a:pPr>
            <a:r>
              <a:rPr lang="en-US" sz="3200" dirty="0">
                <a:solidFill>
                  <a:schemeClr val="bg1"/>
                </a:solidFill>
              </a:rPr>
              <a:t>Recruitment</a:t>
            </a:r>
          </a:p>
        </p:txBody>
      </p:sp>
      <p:sp>
        <p:nvSpPr>
          <p:cNvPr id="9" name="Frame 8">
            <a:extLst>
              <a:ext uri="{FF2B5EF4-FFF2-40B4-BE49-F238E27FC236}">
                <a16:creationId xmlns:a16="http://schemas.microsoft.com/office/drawing/2014/main" id="{52E53469-BBD3-4861-9303-7F67F8653ED8}"/>
              </a:ext>
            </a:extLst>
          </p:cNvPr>
          <p:cNvSpPr/>
          <p:nvPr/>
        </p:nvSpPr>
        <p:spPr>
          <a:xfrm>
            <a:off x="505809" y="2013596"/>
            <a:ext cx="3658356" cy="132327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Below"/>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CC9E4909-DB23-4949-B93A-8151B987E9D0}"/>
              </a:ext>
            </a:extLst>
          </p:cNvPr>
          <p:cNvSpPr/>
          <p:nvPr/>
        </p:nvSpPr>
        <p:spPr>
          <a:xfrm>
            <a:off x="750688" y="2208189"/>
            <a:ext cx="3168598" cy="903202"/>
          </a:xfrm>
          <a:prstGeom prst="rect">
            <a:avLst/>
          </a:prstGeom>
          <a:solidFill>
            <a:schemeClr val="bg1"/>
          </a:solidFill>
          <a:effectLst>
            <a:reflection blurRad="6350" stA="52000" endA="300" endPos="35000" dist="596900" dir="5400000" sy="-100000" algn="bl" rotWithShape="0"/>
          </a:effectLst>
          <a:scene3d>
            <a:camera prst="perspectiveBelow"/>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Tips For Software Selection</a:t>
            </a:r>
          </a:p>
        </p:txBody>
      </p:sp>
      <p:sp>
        <p:nvSpPr>
          <p:cNvPr id="12" name="Frame 11">
            <a:extLst>
              <a:ext uri="{FF2B5EF4-FFF2-40B4-BE49-F238E27FC236}">
                <a16:creationId xmlns:a16="http://schemas.microsoft.com/office/drawing/2014/main" id="{DB28C5DA-08AA-48FE-B339-983938A7538B}"/>
              </a:ext>
            </a:extLst>
          </p:cNvPr>
          <p:cNvSpPr/>
          <p:nvPr/>
        </p:nvSpPr>
        <p:spPr>
          <a:xfrm>
            <a:off x="597725" y="3305984"/>
            <a:ext cx="3585216" cy="221768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Content Placeholder 2">
            <a:extLst>
              <a:ext uri="{FF2B5EF4-FFF2-40B4-BE49-F238E27FC236}">
                <a16:creationId xmlns:a16="http://schemas.microsoft.com/office/drawing/2014/main" id="{A7F66A3C-CC89-4584-9792-9F0EA22BFE24}"/>
              </a:ext>
            </a:extLst>
          </p:cNvPr>
          <p:cNvSpPr txBox="1">
            <a:spLocks/>
          </p:cNvSpPr>
          <p:nvPr/>
        </p:nvSpPr>
        <p:spPr>
          <a:xfrm>
            <a:off x="788141" y="3473179"/>
            <a:ext cx="3168598" cy="1883297"/>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st="63500" dir="5400000" sy="-100000" algn="bl" rotWithShape="0"/>
          </a:effectLst>
          <a:scene3d>
            <a:camera prst="obliqueTopLeft"/>
            <a:lightRig rig="threePt" dir="t"/>
          </a:scene3d>
          <a:sp3d z="127000" extrusionH="190500"/>
        </p:spPr>
        <p:txBody>
          <a:bodyPr vert="horz" lIns="91440" tIns="45720" rIns="91440" bIns="45720" rtlCol="0" anchor="t">
            <a:normAutofit fontScale="77500" lnSpcReduction="20000"/>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Define Targeted Problems</a:t>
            </a:r>
          </a:p>
          <a:p>
            <a:pPr marL="457200" indent="-457200">
              <a:buFont typeface="Courier New" panose="02070309020205020404" pitchFamily="49" charset="0"/>
              <a:buChar char="o"/>
            </a:pPr>
            <a:r>
              <a:rPr lang="en-US" dirty="0"/>
              <a:t>Simply Development Practices</a:t>
            </a:r>
          </a:p>
          <a:p>
            <a:pPr marL="457200" indent="-457200">
              <a:buFont typeface="Courier New" panose="02070309020205020404" pitchFamily="49" charset="0"/>
              <a:buChar char="o"/>
            </a:pPr>
            <a:r>
              <a:rPr lang="en-US" dirty="0"/>
              <a:t>Integration</a:t>
            </a:r>
          </a:p>
          <a:p>
            <a:pPr marL="457200" indent="-457200">
              <a:buFont typeface="Courier New" panose="02070309020205020404" pitchFamily="49" charset="0"/>
              <a:buChar char="o"/>
            </a:pPr>
            <a:r>
              <a:rPr lang="en-US" dirty="0"/>
              <a:t>Data Linkage</a:t>
            </a:r>
          </a:p>
          <a:p>
            <a:pPr marL="457200" indent="-457200">
              <a:buFont typeface="Courier New" panose="02070309020205020404" pitchFamily="49" charset="0"/>
              <a:buChar char="o"/>
            </a:pPr>
            <a:r>
              <a:rPr lang="en-US" dirty="0"/>
              <a:t>SAAS vs PAAS</a:t>
            </a:r>
          </a:p>
          <a:p>
            <a:pPr marL="457200" indent="-457200">
              <a:buFont typeface="Courier New" panose="02070309020205020404" pitchFamily="49" charset="0"/>
              <a:buChar char="o"/>
            </a:pPr>
            <a:endParaRPr lang="en-US" dirty="0"/>
          </a:p>
        </p:txBody>
      </p:sp>
      <p:cxnSp>
        <p:nvCxnSpPr>
          <p:cNvPr id="14" name="Straight Arrow Connector 13">
            <a:extLst>
              <a:ext uri="{FF2B5EF4-FFF2-40B4-BE49-F238E27FC236}">
                <a16:creationId xmlns:a16="http://schemas.microsoft.com/office/drawing/2014/main" id="{2A109050-BB31-49C3-BBF8-3EC1DC5E4D08}"/>
              </a:ext>
            </a:extLst>
          </p:cNvPr>
          <p:cNvCxnSpPr>
            <a:cxnSpLocks/>
          </p:cNvCxnSpPr>
          <p:nvPr/>
        </p:nvCxnSpPr>
        <p:spPr>
          <a:xfrm>
            <a:off x="2454733" y="851641"/>
            <a:ext cx="1" cy="994761"/>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ED740E1-E28B-4797-BDE3-E6FFE5644356}"/>
              </a:ext>
            </a:extLst>
          </p:cNvPr>
          <p:cNvCxnSpPr>
            <a:cxnSpLocks/>
          </p:cNvCxnSpPr>
          <p:nvPr/>
        </p:nvCxnSpPr>
        <p:spPr>
          <a:xfrm flipV="1">
            <a:off x="2454733" y="5521548"/>
            <a:ext cx="0" cy="774612"/>
          </a:xfrm>
          <a:prstGeom prst="straightConnector1">
            <a:avLst/>
          </a:prstGeom>
          <a:ln w="38100">
            <a:solidFill>
              <a:schemeClr val="tx1"/>
            </a:solidFill>
            <a:prstDash val="dash"/>
            <a:tailEnd type="stealth"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345513E-5391-4F20-9B4F-9AE2B6204DA5}"/>
              </a:ext>
            </a:extLst>
          </p:cNvPr>
          <p:cNvCxnSpPr>
            <a:cxnSpLocks/>
          </p:cNvCxnSpPr>
          <p:nvPr/>
        </p:nvCxnSpPr>
        <p:spPr>
          <a:xfrm>
            <a:off x="2454733" y="6284356"/>
            <a:ext cx="7709260" cy="0"/>
          </a:xfrm>
          <a:prstGeom prst="straightConnector1">
            <a:avLst/>
          </a:prstGeom>
          <a:ln w="38100">
            <a:solidFill>
              <a:schemeClr val="tx1"/>
            </a:solidFill>
            <a:prstDash val="dash"/>
            <a:tailEnd type="none"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ECEF35E-4393-4DA0-820D-713AC2FFA88C}"/>
              </a:ext>
            </a:extLst>
          </p:cNvPr>
          <p:cNvCxnSpPr>
            <a:cxnSpLocks/>
          </p:cNvCxnSpPr>
          <p:nvPr/>
        </p:nvCxnSpPr>
        <p:spPr>
          <a:xfrm flipH="1" flipV="1">
            <a:off x="10284385" y="887264"/>
            <a:ext cx="1" cy="891313"/>
          </a:xfrm>
          <a:prstGeom prst="straightConnector1">
            <a:avLst/>
          </a:prstGeom>
          <a:ln w="38100">
            <a:solidFill>
              <a:schemeClr val="tx1"/>
            </a:solidFill>
            <a:prstDash val="dash"/>
            <a:tailEnd type="none"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97E82B-007B-4AFC-9331-B1359B4A295F}"/>
              </a:ext>
            </a:extLst>
          </p:cNvPr>
          <p:cNvCxnSpPr>
            <a:cxnSpLocks/>
          </p:cNvCxnSpPr>
          <p:nvPr/>
        </p:nvCxnSpPr>
        <p:spPr>
          <a:xfrm flipH="1" flipV="1">
            <a:off x="10163993" y="5302600"/>
            <a:ext cx="1" cy="891313"/>
          </a:xfrm>
          <a:prstGeom prst="straightConnector1">
            <a:avLst/>
          </a:prstGeom>
          <a:ln w="38100">
            <a:solidFill>
              <a:schemeClr val="tx1"/>
            </a:solidFill>
            <a:prstDash val="dash"/>
            <a:tailEnd type="none" w="lg" len="lg"/>
          </a:ln>
          <a:effectLst>
            <a:glow rad="38100">
              <a:srgbClr val="C00000"/>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1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2000"/>
                                        <p:tgtEl>
                                          <p:spTgt spid="28"/>
                                        </p:tgtEl>
                                      </p:cBhvr>
                                    </p:animEffect>
                                  </p:childTnLst>
                                </p:cTn>
                              </p:par>
                              <p:par>
                                <p:cTn id="20" presetID="2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000"/>
                                        <p:tgtEl>
                                          <p:spTgt spid="6"/>
                                        </p:tgtEl>
                                      </p:cBhvr>
                                    </p:animEffect>
                                  </p:childTnLst>
                                </p:cTn>
                              </p:par>
                              <p:par>
                                <p:cTn id="23" presetID="2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2000"/>
                                        <p:tgtEl>
                                          <p:spTgt spid="36"/>
                                        </p:tgtEl>
                                      </p:cBhvr>
                                    </p:animEffect>
                                  </p:childTnLst>
                                </p:cTn>
                              </p:par>
                              <p:par>
                                <p:cTn id="31" presetID="2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2000"/>
                                        <p:tgtEl>
                                          <p:spTgt spid="24"/>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2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2000"/>
                                        <p:tgtEl>
                                          <p:spTgt spid="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2000"/>
                                        <p:tgtEl>
                                          <p:spTgt spid="1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3">
                                            <p:bg/>
                                          </p:spTgt>
                                        </p:tgtEl>
                                        <p:attrNameLst>
                                          <p:attrName>style.visibility</p:attrName>
                                        </p:attrNameLst>
                                      </p:cBhvr>
                                      <p:to>
                                        <p:strVal val="visible"/>
                                      </p:to>
                                    </p:set>
                                    <p:animEffect transition="in" filter="wheel(4)">
                                      <p:cBhvr>
                                        <p:cTn id="52" dur="2000"/>
                                        <p:tgtEl>
                                          <p:spTgt spid="13">
                                            <p:bg/>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heel(4)">
                                      <p:cBhvr>
                                        <p:cTn id="57" dur="20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wheel(4)">
                                      <p:cBhvr>
                                        <p:cTn id="62" dur="2000"/>
                                        <p:tgtEl>
                                          <p:spTgt spid="1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3">
                                            <p:txEl>
                                              <p:pRg st="2" end="2"/>
                                            </p:txEl>
                                          </p:spTgt>
                                        </p:tgtEl>
                                        <p:attrNameLst>
                                          <p:attrName>style.visibility</p:attrName>
                                        </p:attrNameLst>
                                      </p:cBhvr>
                                      <p:to>
                                        <p:strVal val="visible"/>
                                      </p:to>
                                    </p:set>
                                    <p:animEffect transition="in" filter="wheel(4)">
                                      <p:cBhvr>
                                        <p:cTn id="67" dur="2000"/>
                                        <p:tgtEl>
                                          <p:spTgt spid="13">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13">
                                            <p:txEl>
                                              <p:pRg st="3" end="3"/>
                                            </p:txEl>
                                          </p:spTgt>
                                        </p:tgtEl>
                                        <p:attrNameLst>
                                          <p:attrName>style.visibility</p:attrName>
                                        </p:attrNameLst>
                                      </p:cBhvr>
                                      <p:to>
                                        <p:strVal val="visible"/>
                                      </p:to>
                                    </p:set>
                                    <p:animEffect transition="in" filter="wheel(4)">
                                      <p:cBhvr>
                                        <p:cTn id="72" dur="2000"/>
                                        <p:tgtEl>
                                          <p:spTgt spid="13">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13">
                                            <p:txEl>
                                              <p:pRg st="4" end="4"/>
                                            </p:txEl>
                                          </p:spTgt>
                                        </p:tgtEl>
                                        <p:attrNameLst>
                                          <p:attrName>style.visibility</p:attrName>
                                        </p:attrNameLst>
                                      </p:cBhvr>
                                      <p:to>
                                        <p:strVal val="visible"/>
                                      </p:to>
                                    </p:set>
                                    <p:animEffect transition="in" filter="wheel(4)">
                                      <p:cBhvr>
                                        <p:cTn id="77"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1270000" ty="0" sx="100000" sy="93000" flip="none" algn="tl"/>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20825C-60DA-401F-A677-8959CDA4FCA2}"/>
              </a:ext>
            </a:extLst>
          </p:cNvPr>
          <p:cNvCxnSpPr>
            <a:cxnSpLocks/>
          </p:cNvCxnSpPr>
          <p:nvPr/>
        </p:nvCxnSpPr>
        <p:spPr>
          <a:xfrm>
            <a:off x="161101" y="543029"/>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6B3A46-9762-4D7B-B50D-272805B5FEB7}"/>
              </a:ext>
            </a:extLst>
          </p:cNvPr>
          <p:cNvCxnSpPr>
            <a:cxnSpLocks/>
          </p:cNvCxnSpPr>
          <p:nvPr/>
        </p:nvCxnSpPr>
        <p:spPr>
          <a:xfrm>
            <a:off x="161101" y="6205576"/>
            <a:ext cx="11918731" cy="0"/>
          </a:xfrm>
          <a:prstGeom prst="line">
            <a:avLst/>
          </a:prstGeom>
          <a:ln w="130175" cmpd="tri">
            <a:gradFill>
              <a:gsLst>
                <a:gs pos="0">
                  <a:schemeClr val="accent1">
                    <a:lumMod val="5000"/>
                    <a:lumOff val="95000"/>
                  </a:schemeClr>
                </a:gs>
                <a:gs pos="74000">
                  <a:srgbClr val="C00000"/>
                </a:gs>
                <a:gs pos="83000">
                  <a:schemeClr val="bg1">
                    <a:lumMod val="95000"/>
                  </a:schemeClr>
                </a:gs>
                <a:gs pos="100000">
                  <a:schemeClr val="bg1"/>
                </a:gs>
              </a:gsLst>
              <a:lin ang="5400000" scaled="1"/>
            </a:gradFill>
          </a:ln>
          <a:effectLst>
            <a:glow rad="127000">
              <a:schemeClr val="tx1">
                <a:alpha val="50000"/>
              </a:schemeClr>
            </a:glow>
          </a:effectLst>
        </p:spPr>
        <p:style>
          <a:lnRef idx="1">
            <a:schemeClr val="accent1"/>
          </a:lnRef>
          <a:fillRef idx="0">
            <a:schemeClr val="accent1"/>
          </a:fillRef>
          <a:effectRef idx="0">
            <a:schemeClr val="accent1"/>
          </a:effectRef>
          <a:fontRef idx="minor">
            <a:schemeClr val="tx1"/>
          </a:fontRef>
        </p:style>
      </p:cxnSp>
      <p:sp>
        <p:nvSpPr>
          <p:cNvPr id="6" name="Frame 5">
            <a:extLst>
              <a:ext uri="{FF2B5EF4-FFF2-40B4-BE49-F238E27FC236}">
                <a16:creationId xmlns:a16="http://schemas.microsoft.com/office/drawing/2014/main" id="{ABE47247-64FB-42FD-8DB2-E60730B15094}"/>
              </a:ext>
            </a:extLst>
          </p:cNvPr>
          <p:cNvSpPr/>
          <p:nvPr/>
        </p:nvSpPr>
        <p:spPr>
          <a:xfrm>
            <a:off x="516145" y="3982542"/>
            <a:ext cx="2882741" cy="114922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9669B71E-9F6E-4846-B7C4-08B12BCE3156}"/>
              </a:ext>
            </a:extLst>
          </p:cNvPr>
          <p:cNvSpPr/>
          <p:nvPr/>
        </p:nvSpPr>
        <p:spPr>
          <a:xfrm>
            <a:off x="684443" y="4154369"/>
            <a:ext cx="2546144" cy="805572"/>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ame 7">
            <a:extLst>
              <a:ext uri="{FF2B5EF4-FFF2-40B4-BE49-F238E27FC236}">
                <a16:creationId xmlns:a16="http://schemas.microsoft.com/office/drawing/2014/main" id="{10904983-66B1-4BDF-B32E-2054CABF3987}"/>
              </a:ext>
            </a:extLst>
          </p:cNvPr>
          <p:cNvSpPr/>
          <p:nvPr/>
        </p:nvSpPr>
        <p:spPr>
          <a:xfrm>
            <a:off x="625347" y="1996068"/>
            <a:ext cx="2715473" cy="2216799"/>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Content Placeholder 2">
            <a:extLst>
              <a:ext uri="{FF2B5EF4-FFF2-40B4-BE49-F238E27FC236}">
                <a16:creationId xmlns:a16="http://schemas.microsoft.com/office/drawing/2014/main" id="{70E174D9-BA8A-4770-B3FC-A1F44B079A77}"/>
              </a:ext>
            </a:extLst>
          </p:cNvPr>
          <p:cNvSpPr txBox="1">
            <a:spLocks/>
          </p:cNvSpPr>
          <p:nvPr/>
        </p:nvSpPr>
        <p:spPr>
          <a:xfrm>
            <a:off x="838839" y="2099998"/>
            <a:ext cx="2348576" cy="1882544"/>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Dynamic Correlation</a:t>
            </a:r>
          </a:p>
          <a:p>
            <a:pPr marL="457200" indent="-457200">
              <a:buFont typeface="Courier New" panose="02070309020205020404" pitchFamily="49" charset="0"/>
              <a:buChar char="o"/>
            </a:pPr>
            <a:r>
              <a:rPr lang="en-US" dirty="0"/>
              <a:t>Popular Software</a:t>
            </a:r>
          </a:p>
        </p:txBody>
      </p:sp>
      <p:sp>
        <p:nvSpPr>
          <p:cNvPr id="10" name="Frame 9">
            <a:extLst>
              <a:ext uri="{FF2B5EF4-FFF2-40B4-BE49-F238E27FC236}">
                <a16:creationId xmlns:a16="http://schemas.microsoft.com/office/drawing/2014/main" id="{02E1FEA3-6752-4F62-9879-E92B5C65DDDF}"/>
              </a:ext>
            </a:extLst>
          </p:cNvPr>
          <p:cNvSpPr/>
          <p:nvPr/>
        </p:nvSpPr>
        <p:spPr>
          <a:xfrm>
            <a:off x="8868409" y="3982542"/>
            <a:ext cx="2882741" cy="1149226"/>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304800">
              <a:schemeClr val="tx1">
                <a:alpha val="50000"/>
              </a:schemeClr>
            </a:glow>
          </a:effectLst>
          <a:scene3d>
            <a:camera prst="perspectiveRelaxed"/>
            <a:lightRig rig="threePt" dir="t"/>
          </a:scene3d>
          <a:sp3d extrusionH="444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CAB679CD-3725-42E8-B589-79AC153E1E4D}"/>
              </a:ext>
            </a:extLst>
          </p:cNvPr>
          <p:cNvSpPr/>
          <p:nvPr/>
        </p:nvSpPr>
        <p:spPr>
          <a:xfrm>
            <a:off x="9036707" y="4154369"/>
            <a:ext cx="2546144" cy="805572"/>
          </a:xfrm>
          <a:prstGeom prst="rect">
            <a:avLst/>
          </a:prstGeom>
          <a:solidFill>
            <a:schemeClr val="bg1"/>
          </a:solidFill>
          <a:scene3d>
            <a:camera prst="perspectiveRelaxed"/>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ame 11">
            <a:extLst>
              <a:ext uri="{FF2B5EF4-FFF2-40B4-BE49-F238E27FC236}">
                <a16:creationId xmlns:a16="http://schemas.microsoft.com/office/drawing/2014/main" id="{8A194EB6-A257-4C55-BB26-BD9240609E5C}"/>
              </a:ext>
            </a:extLst>
          </p:cNvPr>
          <p:cNvSpPr/>
          <p:nvPr/>
        </p:nvSpPr>
        <p:spPr>
          <a:xfrm>
            <a:off x="8977611" y="1996068"/>
            <a:ext cx="2715473" cy="2216799"/>
          </a:xfrm>
          <a:prstGeom prst="frame">
            <a:avLst/>
          </a:prstGeom>
          <a:gradFill>
            <a:gsLst>
              <a:gs pos="0">
                <a:srgbClr val="C00000"/>
              </a:gs>
              <a:gs pos="39000">
                <a:schemeClr val="bg1">
                  <a:lumMod val="85000"/>
                </a:schemeClr>
              </a:gs>
              <a:gs pos="41000">
                <a:schemeClr val="bg1"/>
              </a:gs>
              <a:gs pos="75000">
                <a:srgbClr val="C00000"/>
              </a:gs>
              <a:gs pos="100000">
                <a:schemeClr val="tx1"/>
              </a:gs>
            </a:gsLst>
            <a:lin ang="5400000" scaled="1"/>
          </a:gradFill>
          <a:ln>
            <a:gradFill>
              <a:gsLst>
                <a:gs pos="0">
                  <a:srgbClr val="C00000"/>
                </a:gs>
                <a:gs pos="74000">
                  <a:schemeClr val="bg1"/>
                </a:gs>
                <a:gs pos="83000">
                  <a:srgbClr val="C00000"/>
                </a:gs>
                <a:gs pos="100000">
                  <a:schemeClr val="bg1"/>
                </a:gs>
              </a:gsLst>
              <a:lin ang="5400000" scaled="1"/>
            </a:gradFill>
          </a:ln>
          <a:effectLst>
            <a:glow rad="190500">
              <a:schemeClr val="tx1">
                <a:alpha val="50000"/>
              </a:schemeClr>
            </a:glow>
          </a:effectLst>
          <a:scene3d>
            <a:camera prst="obliqueTopLeft"/>
            <a:lightRig rig="threePt" dir="t"/>
          </a:scene3d>
          <a:sp3d extrusionH="298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Content Placeholder 2">
            <a:extLst>
              <a:ext uri="{FF2B5EF4-FFF2-40B4-BE49-F238E27FC236}">
                <a16:creationId xmlns:a16="http://schemas.microsoft.com/office/drawing/2014/main" id="{E326E1E4-F134-43AB-8621-2847A6FBED0E}"/>
              </a:ext>
            </a:extLst>
          </p:cNvPr>
          <p:cNvSpPr txBox="1">
            <a:spLocks/>
          </p:cNvSpPr>
          <p:nvPr/>
        </p:nvSpPr>
        <p:spPr>
          <a:xfrm>
            <a:off x="9191103" y="2099998"/>
            <a:ext cx="2348576" cy="1882544"/>
          </a:xfrm>
          <a:prstGeom prst="rect">
            <a:avLst/>
          </a:prstGeom>
          <a:solidFill>
            <a:schemeClr val="bg1">
              <a:lumMod val="75000"/>
              <a:alpha val="85000"/>
            </a:schemeClr>
          </a:solidFill>
          <a:ln w="38100">
            <a:gradFill>
              <a:gsLst>
                <a:gs pos="0">
                  <a:schemeClr val="bg1"/>
                </a:gs>
                <a:gs pos="35000">
                  <a:srgbClr val="C00000"/>
                </a:gs>
                <a:gs pos="69000">
                  <a:schemeClr val="tx1"/>
                </a:gs>
                <a:gs pos="100000">
                  <a:schemeClr val="bg1"/>
                </a:gs>
              </a:gsLst>
              <a:lin ang="5400000" scaled="1"/>
            </a:gradFill>
          </a:ln>
          <a:effectLst>
            <a:glow rad="127000">
              <a:schemeClr val="bg1">
                <a:alpha val="50000"/>
              </a:schemeClr>
            </a:glow>
            <a:reflection blurRad="6350" stA="52000" endA="300" endPos="35000" dir="5400000" sy="-100000" algn="bl" rotWithShape="0"/>
          </a:effectLst>
          <a:scene3d>
            <a:camera prst="obliqueTopLeft"/>
            <a:lightRig rig="threePt" dir="t"/>
          </a:scene3d>
          <a:sp3d extrusionH="190500"/>
        </p:spPr>
        <p:txBody>
          <a:bodyPr vert="horz" lIns="91440" tIns="45720" rIns="91440" bIns="45720" rtlCol="0" anchor="t">
            <a:normAutofit lnSpcReduction="10000"/>
          </a:bodyPr>
          <a:lstStyle>
            <a:lvl1pPr marL="228600" indent="-228600">
              <a:lnSpc>
                <a:spcPct val="90000"/>
              </a:lnSpc>
              <a:spcBef>
                <a:spcPct val="0"/>
              </a:spcBef>
              <a:buFont typeface="Arial" panose="020B0604020202020204" pitchFamily="34" charset="0"/>
              <a:buNone/>
              <a:defRPr sz="2800">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Courier New" panose="02070309020205020404" pitchFamily="49" charset="0"/>
              <a:buChar char="o"/>
            </a:pPr>
            <a:r>
              <a:rPr lang="en-US" dirty="0"/>
              <a:t>Other Exploiting Techniques</a:t>
            </a:r>
          </a:p>
          <a:p>
            <a:pPr marL="457200" indent="-457200">
              <a:buFont typeface="Courier New" panose="02070309020205020404" pitchFamily="49" charset="0"/>
              <a:buChar char="o"/>
            </a:pPr>
            <a:r>
              <a:rPr lang="en-US" dirty="0"/>
              <a:t>Global Versatility</a:t>
            </a:r>
          </a:p>
        </p:txBody>
      </p:sp>
    </p:spTree>
    <p:extLst>
      <p:ext uri="{BB962C8B-B14F-4D97-AF65-F5344CB8AC3E}">
        <p14:creationId xmlns:p14="http://schemas.microsoft.com/office/powerpoint/2010/main" val="3708991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bg/>
                                          </p:spTgt>
                                        </p:tgtEl>
                                        <p:attrNameLst>
                                          <p:attrName>style.visibility</p:attrName>
                                        </p:attrNameLst>
                                      </p:cBhvr>
                                      <p:to>
                                        <p:strVal val="visible"/>
                                      </p:to>
                                    </p:set>
                                    <p:animEffect transition="in" filter="randombar(horizontal)">
                                      <p:cBhvr>
                                        <p:cTn id="30" dur="2000"/>
                                        <p:tgtEl>
                                          <p:spTgt spid="9">
                                            <p:bg/>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5" dur="20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0" dur="20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3">
                                            <p:bg/>
                                          </p:spTgt>
                                        </p:tgtEl>
                                        <p:attrNameLst>
                                          <p:attrName>style.visibility</p:attrName>
                                        </p:attrNameLst>
                                      </p:cBhvr>
                                      <p:to>
                                        <p:strVal val="visible"/>
                                      </p:to>
                                    </p:set>
                                    <p:animEffect transition="in" filter="randombar(horizontal)">
                                      <p:cBhvr>
                                        <p:cTn id="45" dur="2000"/>
                                        <p:tgtEl>
                                          <p:spTgt spid="13">
                                            <p:bg/>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50" dur="2000"/>
                                        <p:tgtEl>
                                          <p:spTgt spid="1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55"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build="p" animBg="1"/>
      <p:bldP spid="10" grpId="0" animBg="1"/>
      <p:bldP spid="11" grpId="0" animBg="1"/>
      <p:bldP spid="12" grpId="0" animBg="1"/>
      <p:bldP spid="1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TotalTime>
  <Words>1833</Words>
  <Application>Microsoft Office PowerPoint</Application>
  <PresentationFormat>Widescreen</PresentationFormat>
  <Paragraphs>92</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Bradley Hand ITC</vt:lpstr>
      <vt:lpstr>Calibri</vt:lpstr>
      <vt:lpstr>Calibri Light</vt:lpstr>
      <vt:lpstr>Courier New</vt:lpstr>
      <vt:lpstr>Office Theme</vt:lpstr>
      <vt:lpstr>Technology and The Hiring Process</vt:lpstr>
      <vt:lpstr>Introduction</vt:lpstr>
      <vt:lpstr>Updated Job Descriptions</vt:lpstr>
      <vt:lpstr>Updated Job Descriptions</vt:lpstr>
      <vt:lpstr>Updated Job Descriptions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Name</dc:creator>
  <cp:lastModifiedBy>Jerod Williams</cp:lastModifiedBy>
  <cp:revision>54</cp:revision>
  <dcterms:created xsi:type="dcterms:W3CDTF">2017-08-15T02:37:48Z</dcterms:created>
  <dcterms:modified xsi:type="dcterms:W3CDTF">2017-08-21T06:46:51Z</dcterms:modified>
</cp:coreProperties>
</file>